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.xml" ContentType="application/vnd.openxmlformats-officedocument.presentationml.tags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70" r:id="rId2"/>
    <p:sldId id="262" r:id="rId3"/>
    <p:sldId id="265" r:id="rId4"/>
    <p:sldId id="266" r:id="rId5"/>
    <p:sldId id="308" r:id="rId6"/>
    <p:sldId id="309" r:id="rId7"/>
    <p:sldId id="287" r:id="rId8"/>
    <p:sldId id="317" r:id="rId9"/>
    <p:sldId id="268" r:id="rId10"/>
    <p:sldId id="288" r:id="rId11"/>
    <p:sldId id="269" r:id="rId12"/>
    <p:sldId id="282" r:id="rId13"/>
    <p:sldId id="311" r:id="rId14"/>
  </p:sldIdLst>
  <p:sldSz cx="12192000" cy="6858000"/>
  <p:notesSz cx="6858000" cy="9144000"/>
  <p:embeddedFontLst>
    <p:embeddedFont>
      <p:font typeface="汉仪中宋S" pitchFamily="18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2">
          <p15:clr>
            <a:srgbClr val="A4A3A4"/>
          </p15:clr>
        </p15:guide>
        <p15:guide id="2" pos="3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87BCE1"/>
    <a:srgbClr val="9DCBDB"/>
    <a:srgbClr val="40566A"/>
    <a:srgbClr val="646464"/>
    <a:srgbClr val="A5D4E5"/>
    <a:srgbClr val="578FB7"/>
    <a:srgbClr val="4FBFBF"/>
    <a:srgbClr val="E5E5D9"/>
    <a:srgbClr val="F5F6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6" autoAdjust="0"/>
    <p:restoredTop sz="94660"/>
  </p:normalViewPr>
  <p:slideViewPr>
    <p:cSldViewPr snapToGrid="0">
      <p:cViewPr>
        <p:scale>
          <a:sx n="95" d="100"/>
          <a:sy n="95" d="100"/>
        </p:scale>
        <p:origin x="1296" y="912"/>
      </p:cViewPr>
      <p:guideLst>
        <p:guide orient="horz" pos="2202"/>
        <p:guide pos="3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9204913604236"/>
          <c:y val="0.108355834264814"/>
          <c:w val="0.88700625083122797"/>
          <c:h val="0.78087823108066001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numRef>
              <c:f>Sheet1!$A$10:$A$19</c:f>
              <c:numCache>
                <c:formatCode>General</c:formatCode>
                <c:ptCount val="10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  <c:pt idx="9">
                  <c:v>2019</c:v>
                </c:pt>
              </c:numCache>
            </c:numRef>
          </c:cat>
          <c:val>
            <c:numRef>
              <c:f>Sheet1!$G$10:$G$19</c:f>
              <c:numCache>
                <c:formatCode>General</c:formatCode>
                <c:ptCount val="10"/>
                <c:pt idx="0">
                  <c:v>5400</c:v>
                </c:pt>
                <c:pt idx="1">
                  <c:v>4200</c:v>
                </c:pt>
                <c:pt idx="2">
                  <c:v>1800</c:v>
                </c:pt>
                <c:pt idx="3">
                  <c:v>1800</c:v>
                </c:pt>
                <c:pt idx="4">
                  <c:v>2400</c:v>
                </c:pt>
                <c:pt idx="5">
                  <c:v>3300</c:v>
                </c:pt>
                <c:pt idx="6">
                  <c:v>1500</c:v>
                </c:pt>
                <c:pt idx="7">
                  <c:v>900</c:v>
                </c:pt>
                <c:pt idx="8">
                  <c:v>1500</c:v>
                </c:pt>
                <c:pt idx="9">
                  <c:v>3900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73-4D64-AE64-0D1C876D2F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3498496"/>
        <c:axId val="199853568"/>
      </c:barChart>
      <c:catAx>
        <c:axId val="193498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9853568"/>
        <c:crosses val="autoZero"/>
        <c:auto val="1"/>
        <c:lblAlgn val="ctr"/>
        <c:lblOffset val="100"/>
        <c:noMultiLvlLbl val="0"/>
      </c:catAx>
      <c:valAx>
        <c:axId val="199853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349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7C-4DA4-B859-E5D2FD4A668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7C-4DA4-B859-E5D2FD4A668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27C-4DA4-B859-E5D2FD4A668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27C-4DA4-B859-E5D2FD4A6683}"/>
              </c:ext>
            </c:extLst>
          </c:dPt>
          <c:dLbls>
            <c:dLbl>
              <c:idx val="1"/>
              <c:layout>
                <c:manualLayout>
                  <c:x val="-3.3333333333333402E-2"/>
                  <c:y val="4.6296296296296301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7C-4DA4-B859-E5D2FD4A6683}"/>
                </c:ext>
              </c:extLst>
            </c:dLbl>
            <c:dLbl>
              <c:idx val="2"/>
              <c:layout>
                <c:manualLayout>
                  <c:x val="8.3333333333333297E-3"/>
                  <c:y val="-5.092592592592590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7C-4DA4-B859-E5D2FD4A6683}"/>
                </c:ext>
              </c:extLst>
            </c:dLbl>
            <c:dLbl>
              <c:idx val="3"/>
              <c:layout>
                <c:manualLayout>
                  <c:x val="5.83333333333333E-2"/>
                  <c:y val="-4.6296296296296502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7C-4DA4-B859-E5D2FD4A6683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Sheet1!$I$2:$I$5</c:f>
              <c:strCache>
                <c:ptCount val="4"/>
                <c:pt idx="0">
                  <c:v>火灾爆炸</c:v>
                </c:pt>
                <c:pt idx="1">
                  <c:v>中毒</c:v>
                </c:pt>
                <c:pt idx="2">
                  <c:v>电击</c:v>
                </c:pt>
                <c:pt idx="3">
                  <c:v>其他</c:v>
                </c:pt>
              </c:strCache>
            </c:strRef>
          </c:cat>
          <c:val>
            <c:numRef>
              <c:f>Sheet1!$J$2:$J$5</c:f>
              <c:numCache>
                <c:formatCode>0%</c:formatCode>
                <c:ptCount val="4"/>
                <c:pt idx="0">
                  <c:v>0.86</c:v>
                </c:pt>
                <c:pt idx="1">
                  <c:v>0.06</c:v>
                </c:pt>
                <c:pt idx="2">
                  <c:v>0.01</c:v>
                </c:pt>
                <c:pt idx="3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27C-4DA4-B859-E5D2FD4A66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0.41513</cdr:x>
      <cdr:y>0.34106</cdr:y>
    </cdr:from>
    <cdr:to>
      <cdr:x>0.58487</cdr:x>
      <cdr:y>0.65894</cdr:y>
    </cdr:to>
    <cdr:sp macro="" textlink="">
      <cdr:nvSpPr>
        <cdr:cNvPr id="2" name="矩形 1"/>
        <cdr:cNvSpPr/>
      </cdr:nvSpPr>
      <cdr:spPr>
        <a:xfrm xmlns:a="http://schemas.openxmlformats.org/drawingml/2006/main">
          <a:off x="2236470" y="98107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square" lIns="45720" tIns="45720" rIns="45720" bIns="45720" rtlCol="0" anchor="t" anchorCtr="0">
          <a:normAutofit/>
        </a:bodyPr>
        <a:lstStyle xmlns:a="http://schemas.openxmlformats.org/drawingml/2006/main"/>
        <a:p xmlns:a="http://schemas.openxmlformats.org/drawingml/2006/main">
          <a:endParaRPr lang="zh-CN" altLang="en-US" sz="1100" dirty="0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“”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rcRect l="32240" t="18387" r="29560" b="38687"/>
          <a:stretch>
            <a:fillRect/>
          </a:stretch>
        </p:blipFill>
        <p:spPr>
          <a:xfrm>
            <a:off x="11353800" y="43815"/>
            <a:ext cx="643890" cy="7232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84790" y="27940"/>
            <a:ext cx="753745" cy="7537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585325" y="365125"/>
            <a:ext cx="116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南昌大学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64227-919B-46D0-8781-E34D5C142AAF}" type="datetimeFigureOut">
              <a:rPr lang="zh-CN" altLang="en-US" smtClean="0"/>
              <a:t>2021/5/27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37259-6ACB-4354-BB33-2A15C3840C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2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2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Relationship Id="rId9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3205480" y="1755140"/>
            <a:ext cx="62395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安全管</a:t>
            </a:r>
            <a:r>
              <a:rPr lang="en-US" altLang="zh-CN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“</a:t>
            </a:r>
            <a:r>
              <a:rPr lang="zh-CN" altLang="en-US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家</a:t>
            </a:r>
            <a:r>
              <a:rPr lang="en-US" altLang="zh-CN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”</a:t>
            </a:r>
          </a:p>
        </p:txBody>
      </p:sp>
      <p:sp>
        <p:nvSpPr>
          <p:cNvPr id="28" name="矩形 27"/>
          <p:cNvSpPr/>
          <p:nvPr/>
        </p:nvSpPr>
        <p:spPr>
          <a:xfrm>
            <a:off x="4082415" y="3793490"/>
            <a:ext cx="402717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参赛组别：高校主赛道——师生共创组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904423" y="5659120"/>
            <a:ext cx="23831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</a:rPr>
              <a:t>汇报人：余传鑫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658745" y="3077210"/>
            <a:ext cx="68745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>
                <a:solidFill>
                  <a:schemeClr val="bg1"/>
                </a:solidFill>
              </a:rPr>
              <a:t>实验室安全领导者，为科研保驾护航</a:t>
            </a:r>
          </a:p>
        </p:txBody>
      </p:sp>
      <p:cxnSp>
        <p:nvCxnSpPr>
          <p:cNvPr id="50" name="直接连接符 49"/>
          <p:cNvCxnSpPr/>
          <p:nvPr/>
        </p:nvCxnSpPr>
        <p:spPr>
          <a:xfrm>
            <a:off x="2239724" y="2369065"/>
            <a:ext cx="9236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8980443" y="2369065"/>
            <a:ext cx="9236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089208" y="4260850"/>
            <a:ext cx="201358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所属省份：江西省</a:t>
            </a:r>
          </a:p>
        </p:txBody>
      </p:sp>
      <p:sp>
        <p:nvSpPr>
          <p:cNvPr id="3" name="矩形 2"/>
          <p:cNvSpPr/>
          <p:nvPr/>
        </p:nvSpPr>
        <p:spPr>
          <a:xfrm>
            <a:off x="4925060" y="4728210"/>
            <a:ext cx="234188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所属高校：南昌大学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036378" y="6270625"/>
            <a:ext cx="4119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</a:rPr>
              <a:t>联系方式：</a:t>
            </a:r>
            <a:r>
              <a:rPr lang="en-US" altLang="zh-CN" sz="2400" b="1">
                <a:solidFill>
                  <a:schemeClr val="bg1"/>
                </a:solidFill>
              </a:rPr>
              <a:t>15770722310</a:t>
            </a:r>
          </a:p>
        </p:txBody>
      </p:sp>
      <p:sp>
        <p:nvSpPr>
          <p:cNvPr id="7" name="矩形 6"/>
          <p:cNvSpPr/>
          <p:nvPr/>
        </p:nvSpPr>
        <p:spPr>
          <a:xfrm>
            <a:off x="3788410" y="1231265"/>
            <a:ext cx="44913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0" i="0" spc="600" dirty="0">
                <a:solidFill>
                  <a:schemeClr val="bg1"/>
                </a:solidFill>
                <a:effectLst/>
                <a:latin typeface="汉仪中宋S" panose="00020600040101010101" pitchFamily="18" charset="-122"/>
                <a:ea typeface="汉仪中宋S" panose="00020600040101010101" pitchFamily="18" charset="-122"/>
              </a:rPr>
              <a:t>PRODUCT LAUNCH</a:t>
            </a:r>
            <a:endParaRPr lang="zh-CN" altLang="en-US" sz="2800" spc="600" dirty="0">
              <a:solidFill>
                <a:schemeClr val="bg1"/>
              </a:solidFill>
              <a:latin typeface="汉仪中宋S" panose="00020600040101010101" pitchFamily="18" charset="-122"/>
              <a:ea typeface="汉仪中宋S" panose="00020600040101010101" pitchFamily="18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6958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-46038"/>
            <a:ext cx="12192000" cy="8161656"/>
          </a:xfrm>
          <a:prstGeom prst="rect">
            <a:avLst/>
          </a:prstGeom>
          <a:solidFill>
            <a:srgbClr val="44546A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3850323" y="1294765"/>
            <a:ext cx="44913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0" i="0" spc="600" dirty="0">
                <a:solidFill>
                  <a:schemeClr val="bg1"/>
                </a:solidFill>
                <a:effectLst/>
                <a:latin typeface="汉仪中宋S" panose="00020600040101010101" pitchFamily="18" charset="-122"/>
                <a:ea typeface="汉仪中宋S" panose="00020600040101010101" pitchFamily="18" charset="-122"/>
              </a:rPr>
              <a:t>PRODUCT LAUNCH</a:t>
            </a:r>
            <a:endParaRPr lang="zh-CN" altLang="en-US" sz="2800" spc="600" dirty="0">
              <a:solidFill>
                <a:schemeClr val="bg1"/>
              </a:solidFill>
              <a:latin typeface="汉仪中宋S" panose="00020600040101010101" pitchFamily="18" charset="-122"/>
              <a:ea typeface="汉仪中宋S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02168" y="1868992"/>
            <a:ext cx="62395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安全管</a:t>
            </a:r>
            <a:r>
              <a:rPr lang="en-US" altLang="zh-CN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  </a:t>
            </a:r>
            <a:r>
              <a:rPr lang="zh-CN" altLang="en-US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家</a:t>
            </a:r>
            <a:r>
              <a:rPr lang="en-US" altLang="zh-CN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  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076888" y="2531643"/>
            <a:ext cx="9236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8762030" y="2531643"/>
            <a:ext cx="9236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658745" y="3229610"/>
            <a:ext cx="68745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实验室安全领导者，为科研保驾护航</a:t>
            </a:r>
          </a:p>
        </p:txBody>
      </p:sp>
      <p:sp>
        <p:nvSpPr>
          <p:cNvPr id="24" name="矩形 23"/>
          <p:cNvSpPr/>
          <p:nvPr/>
        </p:nvSpPr>
        <p:spPr>
          <a:xfrm>
            <a:off x="4082415" y="3945890"/>
            <a:ext cx="402717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参赛组别：高校主赛道——师生共创组</a:t>
            </a:r>
          </a:p>
        </p:txBody>
      </p:sp>
      <p:sp>
        <p:nvSpPr>
          <p:cNvPr id="25" name="矩形 24"/>
          <p:cNvSpPr/>
          <p:nvPr/>
        </p:nvSpPr>
        <p:spPr>
          <a:xfrm>
            <a:off x="5089208" y="4413250"/>
            <a:ext cx="201358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所属省份：江西省</a:t>
            </a:r>
          </a:p>
        </p:txBody>
      </p:sp>
      <p:sp>
        <p:nvSpPr>
          <p:cNvPr id="27" name="矩形 26"/>
          <p:cNvSpPr/>
          <p:nvPr/>
        </p:nvSpPr>
        <p:spPr>
          <a:xfrm>
            <a:off x="4925060" y="4880610"/>
            <a:ext cx="234188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所属高校：南昌大学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4894263" y="5672455"/>
            <a:ext cx="2403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solidFill>
                  <a:schemeClr val="bg1"/>
                </a:solidFill>
              </a:rPr>
              <a:t>汇报人：余传鑫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036378" y="6269607"/>
            <a:ext cx="4119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solidFill>
                  <a:schemeClr val="bg1"/>
                </a:solidFill>
              </a:rPr>
              <a:t>联系方式：</a:t>
            </a:r>
            <a:r>
              <a:rPr lang="en-US" altLang="zh-CN" sz="2400" b="1" dirty="0">
                <a:solidFill>
                  <a:schemeClr val="bg1"/>
                </a:solidFill>
              </a:rPr>
              <a:t>15770722310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79E380E-100C-F943-BAB3-9C87B0241A16}"/>
              </a:ext>
            </a:extLst>
          </p:cNvPr>
          <p:cNvSpPr txBox="1"/>
          <p:nvPr/>
        </p:nvSpPr>
        <p:spPr>
          <a:xfrm>
            <a:off x="2800179" y="1844825"/>
            <a:ext cx="6535763" cy="1338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0" dirty="0">
                <a:solidFill>
                  <a:schemeClr val="bg1"/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“    ”  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67992" y="4660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技术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支撑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/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565" y="861321"/>
            <a:ext cx="2201598" cy="286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721" y="3788405"/>
            <a:ext cx="2222202" cy="2816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711" y="861321"/>
            <a:ext cx="2055600" cy="2868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071" y="3816933"/>
            <a:ext cx="2070000" cy="2866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163" y="819571"/>
            <a:ext cx="2347597" cy="286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3922" y="3939987"/>
            <a:ext cx="2055600" cy="2746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383540" y="1105535"/>
            <a:ext cx="3391535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两个发明专利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83540" y="2035810"/>
            <a:ext cx="4298315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两个实用新型专利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83540" y="2982595"/>
            <a:ext cx="3883025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两个软件著作权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54000" y="3940175"/>
            <a:ext cx="42983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两篇发明专利处于公开阶段：</a:t>
            </a: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[1] 李安,罗久云, 郭涛, 余传鑫, 李智龙，一种具有远程控制功能的工业废气检测设置, 发明专利，中国。 公开阶段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[2] 李安, 宋县峰, 罗久云, 一种基于机器视觉的物料搬运系统及搬运方法, 发明专利，公开阶段。</a:t>
            </a:r>
            <a:endParaRPr lang="zh-CN" altLang="en-US" sz="2000"/>
          </a:p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指导老师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 descr="TX}8A6N]4Z]4UQU2[TYT10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1346200"/>
            <a:ext cx="3620770" cy="453453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165600" y="941070"/>
            <a:ext cx="7852410" cy="521970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李安</a:t>
            </a:r>
            <a:r>
              <a:rPr lang="en-US" altLang="zh-CN" sz="28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—</a:t>
            </a: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南昌大学信息工程学院教授、博士生导师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224655" y="1682750"/>
            <a:ext cx="43383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江西省杰出青年人才资助计划入选者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24655" y="2326005"/>
            <a:ext cx="667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发明专利“一种射频识别的智能标签锁 ”的产业化，实现公司年总产值逾1000万元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224655" y="3277235"/>
            <a:ext cx="55924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/>
              <a:t>在国内外学术刊物和会议上发表学术论文30余篇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224655" y="3920490"/>
            <a:ext cx="617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/>
              <a:t>华为HCIP-IoT 高级开发工程师，华为HCIP-IoT认证讲师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224655" y="4563745"/>
            <a:ext cx="66776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/>
              <a:t>国家自然科学基金委同行评议专家，江西省大数据专家，江西省/广东省/山西省/河南省科学技术奖励评审专家。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224655" y="5514975"/>
            <a:ext cx="66395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先后完成了国家自然科学基金项目3项（主持2项），江西省自然科学基金青年重大项目、江西省对外科技合作计划等省部级科研项目12项（主持8项）</a:t>
            </a: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/>
        </p:nvSpPr>
        <p:spPr>
          <a:xfrm>
            <a:off x="383540" y="2919095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84175" y="935990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6276975" y="4877435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6276975" y="935990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84175" y="4877435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6276975" y="2919095"/>
            <a:ext cx="5751830" cy="1753235"/>
          </a:xfrm>
          <a:prstGeom prst="rect">
            <a:avLst/>
          </a:prstGeom>
          <a:solidFill>
            <a:srgbClr val="9DCBDB">
              <a:alpha val="47000"/>
            </a:srgbClr>
          </a:solidFill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98946" y="33266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团队介绍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33266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46196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2001520" y="2954020"/>
            <a:ext cx="4018915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余传鑫 市场总监</a:t>
            </a:r>
          </a:p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曾实习于赣州蔓龙科技有限公司，在产品推销过程中获得了本季度销售冠军。通过多次社会实践以及亲身体验，对于市场推广积累了丰富的经验。</a:t>
            </a:r>
          </a:p>
          <a:p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8009890" y="2954020"/>
            <a:ext cx="4018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谢文婷 技术部经理</a:t>
            </a:r>
          </a:p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2018年参加科研课题《掺杂半导体超材料光学特性研究》，并申请实用型新型专利《一种超材料反射膜及其制作方法》；具有较强的科研能力。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009890" y="1080770"/>
            <a:ext cx="35998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李智龙  技术总监</a:t>
            </a:r>
          </a:p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第六届南昌大学“互联网+”大学生创新创业大赛校赛一等奖、2020中国机器人大赛暨机器人世界杯中国赛二等奖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2001520" y="5032375"/>
            <a:ext cx="4018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王璠 财务总监</a:t>
            </a:r>
          </a:p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参与省部级科研项目“地方政府风险管理”；在2018年7月至2019年9月任职于中国建设银行江西分行，有很强的财务分析管理知识。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8009890" y="5032375"/>
            <a:ext cx="4018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郭涛  市场部经理</a:t>
            </a:r>
          </a:p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专业知识扎实，学习成绩良好，获一等学业奖学金。本科时期曾任校权益部部长，参加由共青团中央举办的第十七届全国大学生机器人大赛。</a:t>
            </a:r>
          </a:p>
        </p:txBody>
      </p:sp>
      <p:pic>
        <p:nvPicPr>
          <p:cNvPr id="31" name="图片 30" descr="TX}8A6N]4Z]4UQU2[TYT10H"/>
          <p:cNvPicPr>
            <a:picLocks noChangeAspect="1"/>
          </p:cNvPicPr>
          <p:nvPr/>
        </p:nvPicPr>
        <p:blipFill>
          <a:blip r:embed="rId4"/>
          <a:srcRect b="2978"/>
          <a:stretch>
            <a:fillRect/>
          </a:stretch>
        </p:blipFill>
        <p:spPr>
          <a:xfrm>
            <a:off x="574358" y="993140"/>
            <a:ext cx="1286510" cy="1564005"/>
          </a:xfrm>
          <a:prstGeom prst="ellipse">
            <a:avLst/>
          </a:prstGeom>
        </p:spPr>
      </p:pic>
      <p:pic>
        <p:nvPicPr>
          <p:cNvPr id="32" name="图片 31" descr="QQ图片20210523121731"/>
          <p:cNvPicPr>
            <a:picLocks noChangeAspect="1"/>
          </p:cNvPicPr>
          <p:nvPr/>
        </p:nvPicPr>
        <p:blipFill>
          <a:blip r:embed="rId5"/>
          <a:srcRect b="9804"/>
          <a:stretch>
            <a:fillRect/>
          </a:stretch>
        </p:blipFill>
        <p:spPr>
          <a:xfrm>
            <a:off x="580708" y="2954020"/>
            <a:ext cx="1286510" cy="1564005"/>
          </a:xfrm>
          <a:prstGeom prst="ellipse">
            <a:avLst/>
          </a:prstGeom>
        </p:spPr>
      </p:pic>
      <p:pic>
        <p:nvPicPr>
          <p:cNvPr id="40" name="图片 39" descr="QQ图片20210523114901"/>
          <p:cNvPicPr>
            <a:picLocks noChangeAspect="1"/>
          </p:cNvPicPr>
          <p:nvPr/>
        </p:nvPicPr>
        <p:blipFill>
          <a:blip r:embed="rId6"/>
          <a:srcRect b="19410"/>
          <a:stretch>
            <a:fillRect/>
          </a:stretch>
        </p:blipFill>
        <p:spPr>
          <a:xfrm>
            <a:off x="6496685" y="4972050"/>
            <a:ext cx="1286510" cy="1564005"/>
          </a:xfrm>
          <a:prstGeom prst="ellipse">
            <a:avLst/>
          </a:prstGeom>
        </p:spPr>
      </p:pic>
      <p:pic>
        <p:nvPicPr>
          <p:cNvPr id="38" name="图片 37" descr="QQ图片202105231213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b="8960"/>
          <a:stretch>
            <a:fillRect/>
          </a:stretch>
        </p:blipFill>
        <p:spPr>
          <a:xfrm>
            <a:off x="580708" y="4972050"/>
            <a:ext cx="1286510" cy="1564005"/>
          </a:xfrm>
          <a:prstGeom prst="ellipse">
            <a:avLst/>
          </a:prstGeom>
        </p:spPr>
      </p:pic>
      <p:pic>
        <p:nvPicPr>
          <p:cNvPr id="36" name="图片 35" descr="QQ图片20210523110940"/>
          <p:cNvPicPr>
            <a:picLocks noChangeAspect="1"/>
          </p:cNvPicPr>
          <p:nvPr/>
        </p:nvPicPr>
        <p:blipFill>
          <a:blip r:embed="rId8"/>
          <a:srcRect b="7407"/>
          <a:stretch>
            <a:fillRect/>
          </a:stretch>
        </p:blipFill>
        <p:spPr>
          <a:xfrm>
            <a:off x="6496685" y="993140"/>
            <a:ext cx="1286510" cy="1564005"/>
          </a:xfrm>
          <a:prstGeom prst="ellipse">
            <a:avLst/>
          </a:prstGeom>
        </p:spPr>
      </p:pic>
      <p:pic>
        <p:nvPicPr>
          <p:cNvPr id="34" name="图片 33" descr="QQ图片2021052312151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rcRect t="11902" b="13225"/>
          <a:stretch>
            <a:fillRect/>
          </a:stretch>
        </p:blipFill>
        <p:spPr>
          <a:xfrm>
            <a:off x="6496685" y="2954020"/>
            <a:ext cx="1286510" cy="1564005"/>
          </a:xfrm>
          <a:prstGeom prst="ellipse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2001520" y="1080770"/>
            <a:ext cx="39071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李安 总经理兼执行董事长</a:t>
            </a:r>
          </a:p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江西省杰出青年人才资助计划入选者、发明专利“一种射频识别的智能标签锁 ”的产业化，实现公司年总产值逾1000万元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914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0" y="914"/>
            <a:ext cx="12192000" cy="7620000"/>
          </a:xfrm>
          <a:prstGeom prst="rect">
            <a:avLst/>
          </a:prstGeom>
          <a:gradFill>
            <a:gsLst>
              <a:gs pos="26000">
                <a:schemeClr val="tx1">
                  <a:alpha val="35000"/>
                </a:schemeClr>
              </a:gs>
              <a:gs pos="0">
                <a:schemeClr val="tx1">
                  <a:alpha val="49000"/>
                </a:schemeClr>
              </a:gs>
              <a:gs pos="53000">
                <a:schemeClr val="tx1">
                  <a:alpha val="45000"/>
                </a:schemeClr>
              </a:gs>
              <a:gs pos="73000">
                <a:schemeClr val="tx1">
                  <a:alpha val="47000"/>
                </a:schemeClr>
              </a:gs>
              <a:gs pos="100000">
                <a:schemeClr val="tx1">
                  <a:alpha val="12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sp>
        <p:nvSpPr>
          <p:cNvPr id="32" name="任意多边形: 形状 31"/>
          <p:cNvSpPr/>
          <p:nvPr/>
        </p:nvSpPr>
        <p:spPr>
          <a:xfrm>
            <a:off x="2692651" y="2535170"/>
            <a:ext cx="3709182" cy="546182"/>
          </a:xfrm>
          <a:custGeom>
            <a:avLst/>
            <a:gdLst/>
            <a:ahLst/>
            <a:cxnLst/>
            <a:rect l="l" t="t" r="r" b="b"/>
            <a:pathLst>
              <a:path w="3481019" h="329021">
                <a:moveTo>
                  <a:pt x="100045" y="251928"/>
                </a:moveTo>
                <a:lnTo>
                  <a:pt x="100045" y="286517"/>
                </a:lnTo>
                <a:lnTo>
                  <a:pt x="226762" y="286517"/>
                </a:lnTo>
                <a:lnTo>
                  <a:pt x="226762" y="251928"/>
                </a:lnTo>
                <a:close/>
                <a:moveTo>
                  <a:pt x="407229" y="237818"/>
                </a:moveTo>
                <a:lnTo>
                  <a:pt x="420157" y="237818"/>
                </a:lnTo>
                <a:cubicBezTo>
                  <a:pt x="418264" y="260117"/>
                  <a:pt x="416353" y="275127"/>
                  <a:pt x="414424" y="282849"/>
                </a:cubicBezTo>
                <a:cubicBezTo>
                  <a:pt x="412496" y="290572"/>
                  <a:pt x="408828" y="296032"/>
                  <a:pt x="403422" y="299230"/>
                </a:cubicBezTo>
                <a:cubicBezTo>
                  <a:pt x="398016" y="302427"/>
                  <a:pt x="392004" y="303743"/>
                  <a:pt x="385385" y="303177"/>
                </a:cubicBezTo>
                <a:cubicBezTo>
                  <a:pt x="378768" y="302610"/>
                  <a:pt x="375458" y="299717"/>
                  <a:pt x="375458" y="294497"/>
                </a:cubicBezTo>
                <a:cubicBezTo>
                  <a:pt x="375458" y="292232"/>
                  <a:pt x="378764" y="287327"/>
                  <a:pt x="385375" y="279784"/>
                </a:cubicBezTo>
                <a:cubicBezTo>
                  <a:pt x="394151" y="270133"/>
                  <a:pt x="401436" y="256144"/>
                  <a:pt x="407229" y="237818"/>
                </a:cubicBezTo>
                <a:close/>
                <a:moveTo>
                  <a:pt x="610093" y="237796"/>
                </a:moveTo>
                <a:cubicBezTo>
                  <a:pt x="637512" y="251936"/>
                  <a:pt x="653651" y="261432"/>
                  <a:pt x="658513" y="266286"/>
                </a:cubicBezTo>
                <a:cubicBezTo>
                  <a:pt x="663374" y="271141"/>
                  <a:pt x="665805" y="276500"/>
                  <a:pt x="665805" y="282365"/>
                </a:cubicBezTo>
                <a:cubicBezTo>
                  <a:pt x="665805" y="286467"/>
                  <a:pt x="664679" y="291328"/>
                  <a:pt x="662428" y="296949"/>
                </a:cubicBezTo>
                <a:cubicBezTo>
                  <a:pt x="660176" y="302571"/>
                  <a:pt x="657229" y="305381"/>
                  <a:pt x="653587" y="305381"/>
                </a:cubicBezTo>
                <a:cubicBezTo>
                  <a:pt x="649156" y="305381"/>
                  <a:pt x="644761" y="301036"/>
                  <a:pt x="640401" y="292346"/>
                </a:cubicBezTo>
                <a:cubicBezTo>
                  <a:pt x="634321" y="280200"/>
                  <a:pt x="622490" y="265028"/>
                  <a:pt x="604909" y="246830"/>
                </a:cubicBezTo>
                <a:close/>
                <a:moveTo>
                  <a:pt x="1529925" y="214759"/>
                </a:moveTo>
                <a:lnTo>
                  <a:pt x="1529925" y="249347"/>
                </a:lnTo>
                <a:lnTo>
                  <a:pt x="1576990" y="249347"/>
                </a:lnTo>
                <a:lnTo>
                  <a:pt x="1576990" y="214759"/>
                </a:lnTo>
                <a:close/>
                <a:moveTo>
                  <a:pt x="100045" y="200992"/>
                </a:moveTo>
                <a:lnTo>
                  <a:pt x="100045" y="236936"/>
                </a:lnTo>
                <a:lnTo>
                  <a:pt x="226762" y="236936"/>
                </a:lnTo>
                <a:lnTo>
                  <a:pt x="226762" y="200992"/>
                </a:lnTo>
                <a:close/>
                <a:moveTo>
                  <a:pt x="3313647" y="188602"/>
                </a:moveTo>
                <a:lnTo>
                  <a:pt x="3313647" y="243840"/>
                </a:lnTo>
                <a:lnTo>
                  <a:pt x="3402571" y="243840"/>
                </a:lnTo>
                <a:lnTo>
                  <a:pt x="3402571" y="188602"/>
                </a:lnTo>
                <a:close/>
                <a:moveTo>
                  <a:pt x="1529925" y="166575"/>
                </a:moveTo>
                <a:lnTo>
                  <a:pt x="1529925" y="199787"/>
                </a:lnTo>
                <a:lnTo>
                  <a:pt x="1576990" y="199787"/>
                </a:lnTo>
                <a:lnTo>
                  <a:pt x="1576990" y="166575"/>
                </a:lnTo>
                <a:close/>
                <a:moveTo>
                  <a:pt x="3413777" y="158746"/>
                </a:moveTo>
                <a:lnTo>
                  <a:pt x="3439160" y="179568"/>
                </a:lnTo>
                <a:lnTo>
                  <a:pt x="3428361" y="190452"/>
                </a:lnTo>
                <a:cubicBezTo>
                  <a:pt x="3428361" y="222301"/>
                  <a:pt x="3428813" y="247261"/>
                  <a:pt x="3429717" y="265329"/>
                </a:cubicBezTo>
                <a:lnTo>
                  <a:pt x="3402571" y="276364"/>
                </a:lnTo>
                <a:lnTo>
                  <a:pt x="3402571" y="258812"/>
                </a:lnTo>
                <a:lnTo>
                  <a:pt x="3313647" y="258812"/>
                </a:lnTo>
                <a:lnTo>
                  <a:pt x="3313647" y="270922"/>
                </a:lnTo>
                <a:lnTo>
                  <a:pt x="3288975" y="279537"/>
                </a:lnTo>
                <a:lnTo>
                  <a:pt x="3286516" y="278851"/>
                </a:lnTo>
                <a:lnTo>
                  <a:pt x="3287835" y="222911"/>
                </a:lnTo>
                <a:cubicBezTo>
                  <a:pt x="3287835" y="201960"/>
                  <a:pt x="3287383" y="181023"/>
                  <a:pt x="3286479" y="160101"/>
                </a:cubicBezTo>
                <a:lnTo>
                  <a:pt x="3310980" y="173631"/>
                </a:lnTo>
                <a:lnTo>
                  <a:pt x="3402764" y="173631"/>
                </a:lnTo>
                <a:close/>
                <a:moveTo>
                  <a:pt x="1589466" y="136719"/>
                </a:moveTo>
                <a:lnTo>
                  <a:pt x="1616311" y="160380"/>
                </a:lnTo>
                <a:lnTo>
                  <a:pt x="1602802" y="172448"/>
                </a:lnTo>
                <a:cubicBezTo>
                  <a:pt x="1602802" y="223771"/>
                  <a:pt x="1603706" y="255693"/>
                  <a:pt x="1605512" y="268212"/>
                </a:cubicBezTo>
                <a:lnTo>
                  <a:pt x="1576990" y="277827"/>
                </a:lnTo>
                <a:lnTo>
                  <a:pt x="1576990" y="264318"/>
                </a:lnTo>
                <a:lnTo>
                  <a:pt x="1529925" y="264318"/>
                </a:lnTo>
                <a:lnTo>
                  <a:pt x="1529925" y="276429"/>
                </a:lnTo>
                <a:lnTo>
                  <a:pt x="1502758" y="285915"/>
                </a:lnTo>
                <a:cubicBezTo>
                  <a:pt x="1503661" y="253577"/>
                  <a:pt x="1504113" y="224513"/>
                  <a:pt x="1504113" y="198723"/>
                </a:cubicBezTo>
                <a:cubicBezTo>
                  <a:pt x="1504113" y="172932"/>
                  <a:pt x="1503661" y="152716"/>
                  <a:pt x="1502758" y="138074"/>
                </a:cubicBezTo>
                <a:lnTo>
                  <a:pt x="1527258" y="151604"/>
                </a:lnTo>
                <a:lnTo>
                  <a:pt x="1579743" y="151604"/>
                </a:lnTo>
                <a:close/>
                <a:moveTo>
                  <a:pt x="2483507" y="130029"/>
                </a:moveTo>
                <a:lnTo>
                  <a:pt x="2497962" y="130029"/>
                </a:lnTo>
                <a:cubicBezTo>
                  <a:pt x="2497962" y="160660"/>
                  <a:pt x="2497016" y="183056"/>
                  <a:pt x="2495123" y="197217"/>
                </a:cubicBezTo>
                <a:cubicBezTo>
                  <a:pt x="2493230" y="211378"/>
                  <a:pt x="2488942" y="221022"/>
                  <a:pt x="2482260" y="226148"/>
                </a:cubicBezTo>
                <a:cubicBezTo>
                  <a:pt x="2475577" y="231275"/>
                  <a:pt x="2469081" y="233838"/>
                  <a:pt x="2462771" y="233838"/>
                </a:cubicBezTo>
                <a:cubicBezTo>
                  <a:pt x="2459559" y="233838"/>
                  <a:pt x="2455368" y="232978"/>
                  <a:pt x="2450198" y="231257"/>
                </a:cubicBezTo>
                <a:cubicBezTo>
                  <a:pt x="2445029" y="229536"/>
                  <a:pt x="2442444" y="226324"/>
                  <a:pt x="2442444" y="221620"/>
                </a:cubicBezTo>
                <a:cubicBezTo>
                  <a:pt x="2442444" y="216702"/>
                  <a:pt x="2446631" y="209596"/>
                  <a:pt x="2455006" y="200304"/>
                </a:cubicBezTo>
                <a:cubicBezTo>
                  <a:pt x="2466507" y="187068"/>
                  <a:pt x="2476007" y="163643"/>
                  <a:pt x="2483507" y="130029"/>
                </a:cubicBezTo>
                <a:close/>
                <a:moveTo>
                  <a:pt x="2687231" y="124609"/>
                </a:moveTo>
                <a:cubicBezTo>
                  <a:pt x="2716356" y="150780"/>
                  <a:pt x="2733708" y="168519"/>
                  <a:pt x="2739286" y="177825"/>
                </a:cubicBezTo>
                <a:cubicBezTo>
                  <a:pt x="2744865" y="187132"/>
                  <a:pt x="2746675" y="196744"/>
                  <a:pt x="2744718" y="206660"/>
                </a:cubicBezTo>
                <a:cubicBezTo>
                  <a:pt x="2742760" y="216576"/>
                  <a:pt x="2739573" y="222911"/>
                  <a:pt x="2735156" y="225664"/>
                </a:cubicBezTo>
                <a:cubicBezTo>
                  <a:pt x="2730740" y="228418"/>
                  <a:pt x="2727234" y="229794"/>
                  <a:pt x="2724638" y="229794"/>
                </a:cubicBezTo>
                <a:cubicBezTo>
                  <a:pt x="2717712" y="229794"/>
                  <a:pt x="2713187" y="222373"/>
                  <a:pt x="2711065" y="207531"/>
                </a:cubicBezTo>
                <a:cubicBezTo>
                  <a:pt x="2708426" y="191785"/>
                  <a:pt x="2697628" y="166260"/>
                  <a:pt x="2678670" y="130954"/>
                </a:cubicBezTo>
                <a:close/>
                <a:moveTo>
                  <a:pt x="2246683" y="123899"/>
                </a:moveTo>
                <a:lnTo>
                  <a:pt x="2246683" y="188753"/>
                </a:lnTo>
                <a:lnTo>
                  <a:pt x="2328852" y="188753"/>
                </a:lnTo>
                <a:lnTo>
                  <a:pt x="2328852" y="123899"/>
                </a:lnTo>
                <a:close/>
                <a:moveTo>
                  <a:pt x="2142594" y="123899"/>
                </a:moveTo>
                <a:cubicBezTo>
                  <a:pt x="2141763" y="159305"/>
                  <a:pt x="2140916" y="180923"/>
                  <a:pt x="2140056" y="188753"/>
                </a:cubicBezTo>
                <a:lnTo>
                  <a:pt x="2220870" y="188753"/>
                </a:lnTo>
                <a:lnTo>
                  <a:pt x="2220870" y="123899"/>
                </a:lnTo>
                <a:close/>
                <a:moveTo>
                  <a:pt x="3216635" y="113316"/>
                </a:moveTo>
                <a:lnTo>
                  <a:pt x="3244792" y="135773"/>
                </a:lnTo>
                <a:lnTo>
                  <a:pt x="3232661" y="145366"/>
                </a:lnTo>
                <a:lnTo>
                  <a:pt x="3232661" y="246959"/>
                </a:lnTo>
                <a:cubicBezTo>
                  <a:pt x="3240964" y="256983"/>
                  <a:pt x="3252059" y="265702"/>
                  <a:pt x="3265948" y="273116"/>
                </a:cubicBezTo>
                <a:lnTo>
                  <a:pt x="3286516" y="278851"/>
                </a:lnTo>
                <a:lnTo>
                  <a:pt x="3286479" y="280408"/>
                </a:lnTo>
                <a:lnTo>
                  <a:pt x="3288975" y="279537"/>
                </a:lnTo>
                <a:lnTo>
                  <a:pt x="3312851" y="286194"/>
                </a:lnTo>
                <a:cubicBezTo>
                  <a:pt x="3330231" y="287499"/>
                  <a:pt x="3346665" y="288152"/>
                  <a:pt x="3362153" y="288152"/>
                </a:cubicBezTo>
                <a:cubicBezTo>
                  <a:pt x="3393744" y="288152"/>
                  <a:pt x="3433366" y="285893"/>
                  <a:pt x="3481019" y="281376"/>
                </a:cubicBezTo>
                <a:lnTo>
                  <a:pt x="3481019" y="294218"/>
                </a:lnTo>
                <a:cubicBezTo>
                  <a:pt x="3465373" y="297889"/>
                  <a:pt x="3456597" y="305360"/>
                  <a:pt x="3454690" y="316631"/>
                </a:cubicBezTo>
                <a:cubicBezTo>
                  <a:pt x="3409963" y="315728"/>
                  <a:pt x="3374194" y="314817"/>
                  <a:pt x="3347386" y="313900"/>
                </a:cubicBezTo>
                <a:cubicBezTo>
                  <a:pt x="3320577" y="312982"/>
                  <a:pt x="3298392" y="309741"/>
                  <a:pt x="3280833" y="304177"/>
                </a:cubicBezTo>
                <a:cubicBezTo>
                  <a:pt x="3263273" y="298613"/>
                  <a:pt x="3249489" y="289894"/>
                  <a:pt x="3239479" y="278020"/>
                </a:cubicBezTo>
                <a:cubicBezTo>
                  <a:pt x="3229699" y="267308"/>
                  <a:pt x="3222970" y="261353"/>
                  <a:pt x="3219292" y="260156"/>
                </a:cubicBezTo>
                <a:cubicBezTo>
                  <a:pt x="3215613" y="258959"/>
                  <a:pt x="3209382" y="263490"/>
                  <a:pt x="3200599" y="273751"/>
                </a:cubicBezTo>
                <a:cubicBezTo>
                  <a:pt x="3191816" y="284011"/>
                  <a:pt x="3184994" y="293787"/>
                  <a:pt x="3180132" y="303080"/>
                </a:cubicBezTo>
                <a:lnTo>
                  <a:pt x="3152857" y="282107"/>
                </a:lnTo>
                <a:cubicBezTo>
                  <a:pt x="3168990" y="264899"/>
                  <a:pt x="3186987" y="252387"/>
                  <a:pt x="3206848" y="244572"/>
                </a:cubicBezTo>
                <a:lnTo>
                  <a:pt x="3206848" y="143172"/>
                </a:lnTo>
                <a:lnTo>
                  <a:pt x="3202869" y="143172"/>
                </a:lnTo>
                <a:cubicBezTo>
                  <a:pt x="3191554" y="143172"/>
                  <a:pt x="3180326" y="144520"/>
                  <a:pt x="3169184" y="147216"/>
                </a:cubicBezTo>
                <a:lnTo>
                  <a:pt x="3154213" y="128179"/>
                </a:lnTo>
                <a:lnTo>
                  <a:pt x="3205687" y="128179"/>
                </a:lnTo>
                <a:close/>
                <a:moveTo>
                  <a:pt x="1429881" y="111552"/>
                </a:moveTo>
                <a:lnTo>
                  <a:pt x="1467825" y="128631"/>
                </a:lnTo>
                <a:lnTo>
                  <a:pt x="1457027" y="142871"/>
                </a:lnTo>
                <a:cubicBezTo>
                  <a:pt x="1457027" y="239840"/>
                  <a:pt x="1457478" y="298233"/>
                  <a:pt x="1458382" y="318051"/>
                </a:cubicBezTo>
                <a:lnTo>
                  <a:pt x="1429881" y="329021"/>
                </a:lnTo>
                <a:cubicBezTo>
                  <a:pt x="1430770" y="284882"/>
                  <a:pt x="1431214" y="241933"/>
                  <a:pt x="1431214" y="200175"/>
                </a:cubicBezTo>
                <a:cubicBezTo>
                  <a:pt x="1431214" y="158416"/>
                  <a:pt x="1430770" y="128875"/>
                  <a:pt x="1429881" y="111552"/>
                </a:cubicBezTo>
                <a:close/>
                <a:moveTo>
                  <a:pt x="1668817" y="89891"/>
                </a:moveTo>
                <a:lnTo>
                  <a:pt x="1691898" y="113983"/>
                </a:lnTo>
                <a:lnTo>
                  <a:pt x="1679745" y="123254"/>
                </a:lnTo>
                <a:lnTo>
                  <a:pt x="1679745" y="289786"/>
                </a:lnTo>
                <a:cubicBezTo>
                  <a:pt x="1679745" y="296799"/>
                  <a:pt x="1678185" y="303159"/>
                  <a:pt x="1675066" y="308866"/>
                </a:cubicBezTo>
                <a:cubicBezTo>
                  <a:pt x="1671947" y="314574"/>
                  <a:pt x="1662644" y="319944"/>
                  <a:pt x="1647156" y="324977"/>
                </a:cubicBezTo>
                <a:cubicBezTo>
                  <a:pt x="1643213" y="311110"/>
                  <a:pt x="1627023" y="301424"/>
                  <a:pt x="1598586" y="295917"/>
                </a:cubicBezTo>
                <a:lnTo>
                  <a:pt x="1598586" y="282968"/>
                </a:lnTo>
                <a:cubicBezTo>
                  <a:pt x="1618046" y="285735"/>
                  <a:pt x="1630920" y="287101"/>
                  <a:pt x="1637208" y="287065"/>
                </a:cubicBezTo>
                <a:cubicBezTo>
                  <a:pt x="1643496" y="287030"/>
                  <a:pt x="1647855" y="286933"/>
                  <a:pt x="1650286" y="286775"/>
                </a:cubicBezTo>
                <a:cubicBezTo>
                  <a:pt x="1652717" y="286617"/>
                  <a:pt x="1653932" y="284473"/>
                  <a:pt x="1653932" y="280343"/>
                </a:cubicBezTo>
                <a:lnTo>
                  <a:pt x="1653932" y="118392"/>
                </a:lnTo>
                <a:lnTo>
                  <a:pt x="1556835" y="118392"/>
                </a:lnTo>
                <a:cubicBezTo>
                  <a:pt x="1550009" y="118392"/>
                  <a:pt x="1541032" y="119740"/>
                  <a:pt x="1529904" y="122436"/>
                </a:cubicBezTo>
                <a:lnTo>
                  <a:pt x="1514911" y="103421"/>
                </a:lnTo>
                <a:lnTo>
                  <a:pt x="1654556" y="103421"/>
                </a:lnTo>
                <a:close/>
                <a:moveTo>
                  <a:pt x="3305064" y="85352"/>
                </a:moveTo>
                <a:lnTo>
                  <a:pt x="3267127" y="132309"/>
                </a:lnTo>
                <a:lnTo>
                  <a:pt x="3343181" y="132309"/>
                </a:lnTo>
                <a:lnTo>
                  <a:pt x="3343181" y="85352"/>
                </a:lnTo>
                <a:close/>
                <a:moveTo>
                  <a:pt x="1457543" y="81975"/>
                </a:moveTo>
                <a:cubicBezTo>
                  <a:pt x="1481878" y="94623"/>
                  <a:pt x="1495749" y="103668"/>
                  <a:pt x="1499155" y="109111"/>
                </a:cubicBezTo>
                <a:cubicBezTo>
                  <a:pt x="1502561" y="114553"/>
                  <a:pt x="1504263" y="119231"/>
                  <a:pt x="1504263" y="123146"/>
                </a:cubicBezTo>
                <a:cubicBezTo>
                  <a:pt x="1504263" y="126530"/>
                  <a:pt x="1503184" y="130399"/>
                  <a:pt x="1501026" y="134751"/>
                </a:cubicBezTo>
                <a:cubicBezTo>
                  <a:pt x="1498868" y="139103"/>
                  <a:pt x="1494928" y="142348"/>
                  <a:pt x="1489206" y="144484"/>
                </a:cubicBezTo>
                <a:cubicBezTo>
                  <a:pt x="1483484" y="146621"/>
                  <a:pt x="1479921" y="143445"/>
                  <a:pt x="1478516" y="134955"/>
                </a:cubicBezTo>
                <a:cubicBezTo>
                  <a:pt x="1476938" y="130151"/>
                  <a:pt x="1474393" y="124179"/>
                  <a:pt x="1470879" y="117037"/>
                </a:cubicBezTo>
                <a:cubicBezTo>
                  <a:pt x="1467366" y="109896"/>
                  <a:pt x="1461343" y="101750"/>
                  <a:pt x="1452811" y="92601"/>
                </a:cubicBezTo>
                <a:close/>
                <a:moveTo>
                  <a:pt x="1893634" y="81922"/>
                </a:moveTo>
                <a:cubicBezTo>
                  <a:pt x="1937209" y="81922"/>
                  <a:pt x="1972533" y="117246"/>
                  <a:pt x="1972533" y="160821"/>
                </a:cubicBezTo>
                <a:cubicBezTo>
                  <a:pt x="1972533" y="204396"/>
                  <a:pt x="1937209" y="239720"/>
                  <a:pt x="1893634" y="239720"/>
                </a:cubicBezTo>
                <a:cubicBezTo>
                  <a:pt x="1850059" y="239720"/>
                  <a:pt x="1814735" y="204396"/>
                  <a:pt x="1814735" y="160821"/>
                </a:cubicBezTo>
                <a:cubicBezTo>
                  <a:pt x="1814735" y="117246"/>
                  <a:pt x="1850059" y="81922"/>
                  <a:pt x="1893634" y="81922"/>
                </a:cubicBezTo>
                <a:close/>
                <a:moveTo>
                  <a:pt x="900339" y="81922"/>
                </a:moveTo>
                <a:cubicBezTo>
                  <a:pt x="943914" y="81922"/>
                  <a:pt x="979238" y="117246"/>
                  <a:pt x="979238" y="160821"/>
                </a:cubicBezTo>
                <a:cubicBezTo>
                  <a:pt x="979238" y="204396"/>
                  <a:pt x="943914" y="239720"/>
                  <a:pt x="900339" y="239720"/>
                </a:cubicBezTo>
                <a:cubicBezTo>
                  <a:pt x="856764" y="239720"/>
                  <a:pt x="821440" y="204396"/>
                  <a:pt x="821440" y="160821"/>
                </a:cubicBezTo>
                <a:cubicBezTo>
                  <a:pt x="821440" y="117246"/>
                  <a:pt x="856764" y="81922"/>
                  <a:pt x="900339" y="81922"/>
                </a:cubicBezTo>
                <a:close/>
                <a:moveTo>
                  <a:pt x="2526141" y="79932"/>
                </a:moveTo>
                <a:lnTo>
                  <a:pt x="2568150" y="101507"/>
                </a:lnTo>
                <a:lnTo>
                  <a:pt x="2555997" y="114241"/>
                </a:lnTo>
                <a:lnTo>
                  <a:pt x="2555997" y="249046"/>
                </a:lnTo>
                <a:cubicBezTo>
                  <a:pt x="2555094" y="266096"/>
                  <a:pt x="2559905" y="274973"/>
                  <a:pt x="2570430" y="275676"/>
                </a:cubicBezTo>
                <a:lnTo>
                  <a:pt x="2647781" y="275676"/>
                </a:lnTo>
                <a:cubicBezTo>
                  <a:pt x="2655081" y="275016"/>
                  <a:pt x="2659806" y="267810"/>
                  <a:pt x="2661957" y="254058"/>
                </a:cubicBezTo>
                <a:cubicBezTo>
                  <a:pt x="2664108" y="240306"/>
                  <a:pt x="2665664" y="220968"/>
                  <a:pt x="2666625" y="196045"/>
                </a:cubicBezTo>
                <a:lnTo>
                  <a:pt x="2681531" y="196045"/>
                </a:lnTo>
                <a:cubicBezTo>
                  <a:pt x="2681531" y="222258"/>
                  <a:pt x="2682592" y="240686"/>
                  <a:pt x="2684715" y="251326"/>
                </a:cubicBezTo>
                <a:cubicBezTo>
                  <a:pt x="2686837" y="261966"/>
                  <a:pt x="2692975" y="269258"/>
                  <a:pt x="2703128" y="273202"/>
                </a:cubicBezTo>
                <a:cubicBezTo>
                  <a:pt x="2694868" y="291142"/>
                  <a:pt x="2680441" y="300111"/>
                  <a:pt x="2659849" y="300111"/>
                </a:cubicBezTo>
                <a:lnTo>
                  <a:pt x="2559761" y="300111"/>
                </a:lnTo>
                <a:cubicBezTo>
                  <a:pt x="2536444" y="299079"/>
                  <a:pt x="2525689" y="284101"/>
                  <a:pt x="2527496" y="255176"/>
                </a:cubicBezTo>
                <a:lnTo>
                  <a:pt x="2527496" y="144807"/>
                </a:lnTo>
                <a:cubicBezTo>
                  <a:pt x="2527496" y="121576"/>
                  <a:pt x="2527044" y="99951"/>
                  <a:pt x="2526141" y="79932"/>
                </a:cubicBezTo>
                <a:close/>
                <a:moveTo>
                  <a:pt x="209381" y="56443"/>
                </a:moveTo>
                <a:lnTo>
                  <a:pt x="209381" y="133686"/>
                </a:lnTo>
                <a:lnTo>
                  <a:pt x="264555" y="133686"/>
                </a:lnTo>
                <a:lnTo>
                  <a:pt x="264555" y="56443"/>
                </a:lnTo>
                <a:close/>
                <a:moveTo>
                  <a:pt x="1215040" y="46806"/>
                </a:moveTo>
                <a:cubicBezTo>
                  <a:pt x="1214251" y="78053"/>
                  <a:pt x="1213857" y="103392"/>
                  <a:pt x="1213857" y="122823"/>
                </a:cubicBezTo>
                <a:cubicBezTo>
                  <a:pt x="1223651" y="161958"/>
                  <a:pt x="1239812" y="196575"/>
                  <a:pt x="1262341" y="226675"/>
                </a:cubicBezTo>
                <a:cubicBezTo>
                  <a:pt x="1275907" y="208191"/>
                  <a:pt x="1289838" y="179897"/>
                  <a:pt x="1304135" y="141796"/>
                </a:cubicBezTo>
                <a:lnTo>
                  <a:pt x="1268256" y="141796"/>
                </a:lnTo>
                <a:lnTo>
                  <a:pt x="1255759" y="153949"/>
                </a:lnTo>
                <a:lnTo>
                  <a:pt x="1232592" y="130029"/>
                </a:lnTo>
                <a:cubicBezTo>
                  <a:pt x="1242114" y="126659"/>
                  <a:pt x="1250568" y="117274"/>
                  <a:pt x="1257953" y="101872"/>
                </a:cubicBezTo>
                <a:cubicBezTo>
                  <a:pt x="1265338" y="86471"/>
                  <a:pt x="1273985" y="68116"/>
                  <a:pt x="1283894" y="46806"/>
                </a:cubicBezTo>
                <a:close/>
                <a:moveTo>
                  <a:pt x="2246683" y="41299"/>
                </a:moveTo>
                <a:lnTo>
                  <a:pt x="2246683" y="108928"/>
                </a:lnTo>
                <a:lnTo>
                  <a:pt x="2328852" y="108928"/>
                </a:lnTo>
                <a:lnTo>
                  <a:pt x="2328852" y="41299"/>
                </a:lnTo>
                <a:close/>
                <a:moveTo>
                  <a:pt x="2142745" y="41299"/>
                </a:moveTo>
                <a:lnTo>
                  <a:pt x="2142745" y="108928"/>
                </a:lnTo>
                <a:lnTo>
                  <a:pt x="2220870" y="108928"/>
                </a:lnTo>
                <a:lnTo>
                  <a:pt x="2220870" y="41299"/>
                </a:lnTo>
                <a:close/>
                <a:moveTo>
                  <a:pt x="3086567" y="33534"/>
                </a:moveTo>
                <a:lnTo>
                  <a:pt x="3116358" y="67456"/>
                </a:lnTo>
                <a:lnTo>
                  <a:pt x="3038082" y="67456"/>
                </a:lnTo>
                <a:lnTo>
                  <a:pt x="3038082" y="286926"/>
                </a:lnTo>
                <a:cubicBezTo>
                  <a:pt x="3038082" y="304177"/>
                  <a:pt x="3025205" y="317298"/>
                  <a:pt x="2999450" y="326289"/>
                </a:cubicBezTo>
                <a:cubicBezTo>
                  <a:pt x="2997428" y="312150"/>
                  <a:pt x="2983704" y="301431"/>
                  <a:pt x="2958279" y="294132"/>
                </a:cubicBezTo>
                <a:lnTo>
                  <a:pt x="2958279" y="280085"/>
                </a:lnTo>
                <a:cubicBezTo>
                  <a:pt x="2986343" y="283699"/>
                  <a:pt x="3001906" y="285578"/>
                  <a:pt x="3004967" y="285721"/>
                </a:cubicBezTo>
                <a:cubicBezTo>
                  <a:pt x="3008028" y="285864"/>
                  <a:pt x="3009560" y="283556"/>
                  <a:pt x="3009560" y="278795"/>
                </a:cubicBezTo>
                <a:lnTo>
                  <a:pt x="3009560" y="67456"/>
                </a:lnTo>
                <a:lnTo>
                  <a:pt x="2958709" y="67456"/>
                </a:lnTo>
                <a:lnTo>
                  <a:pt x="2942017" y="70145"/>
                </a:lnTo>
                <a:lnTo>
                  <a:pt x="2928573" y="52463"/>
                </a:lnTo>
                <a:lnTo>
                  <a:pt x="3066885" y="52463"/>
                </a:lnTo>
                <a:close/>
                <a:moveTo>
                  <a:pt x="276321" y="27920"/>
                </a:moveTo>
                <a:lnTo>
                  <a:pt x="299811" y="48806"/>
                </a:lnTo>
                <a:lnTo>
                  <a:pt x="290368" y="58292"/>
                </a:lnTo>
                <a:cubicBezTo>
                  <a:pt x="290368" y="98087"/>
                  <a:pt x="290819" y="132130"/>
                  <a:pt x="291723" y="160423"/>
                </a:cubicBezTo>
                <a:lnTo>
                  <a:pt x="264555" y="172964"/>
                </a:lnTo>
                <a:lnTo>
                  <a:pt x="264555" y="148679"/>
                </a:lnTo>
                <a:lnTo>
                  <a:pt x="209381" y="148679"/>
                </a:lnTo>
                <a:lnTo>
                  <a:pt x="209381" y="166167"/>
                </a:lnTo>
                <a:lnTo>
                  <a:pt x="182214" y="175674"/>
                </a:lnTo>
                <a:cubicBezTo>
                  <a:pt x="183117" y="146793"/>
                  <a:pt x="183569" y="122214"/>
                  <a:pt x="183569" y="101937"/>
                </a:cubicBezTo>
                <a:cubicBezTo>
                  <a:pt x="183569" y="81660"/>
                  <a:pt x="183117" y="57439"/>
                  <a:pt x="182214" y="29275"/>
                </a:cubicBezTo>
                <a:lnTo>
                  <a:pt x="207897" y="41450"/>
                </a:lnTo>
                <a:lnTo>
                  <a:pt x="263738" y="41450"/>
                </a:lnTo>
                <a:close/>
                <a:moveTo>
                  <a:pt x="2568581" y="22026"/>
                </a:moveTo>
                <a:cubicBezTo>
                  <a:pt x="2592715" y="36137"/>
                  <a:pt x="2609923" y="47889"/>
                  <a:pt x="2620205" y="57281"/>
                </a:cubicBezTo>
                <a:cubicBezTo>
                  <a:pt x="2630487" y="66674"/>
                  <a:pt x="2634908" y="76569"/>
                  <a:pt x="2633466" y="86966"/>
                </a:cubicBezTo>
                <a:cubicBezTo>
                  <a:pt x="2632025" y="97362"/>
                  <a:pt x="2629129" y="104461"/>
                  <a:pt x="2624776" y="108261"/>
                </a:cubicBezTo>
                <a:cubicBezTo>
                  <a:pt x="2620424" y="112061"/>
                  <a:pt x="2616814" y="113961"/>
                  <a:pt x="2613946" y="113961"/>
                </a:cubicBezTo>
                <a:cubicBezTo>
                  <a:pt x="2607349" y="113961"/>
                  <a:pt x="2601993" y="106741"/>
                  <a:pt x="2597878" y="92300"/>
                </a:cubicBezTo>
                <a:cubicBezTo>
                  <a:pt x="2592629" y="76555"/>
                  <a:pt x="2580411" y="55926"/>
                  <a:pt x="2561224" y="30415"/>
                </a:cubicBezTo>
                <a:close/>
                <a:moveTo>
                  <a:pt x="3190414" y="20348"/>
                </a:moveTo>
                <a:cubicBezTo>
                  <a:pt x="3205816" y="28895"/>
                  <a:pt x="3217607" y="36298"/>
                  <a:pt x="3225788" y="42558"/>
                </a:cubicBezTo>
                <a:cubicBezTo>
                  <a:pt x="3233969" y="48817"/>
                  <a:pt x="3237565" y="56027"/>
                  <a:pt x="3236575" y="64186"/>
                </a:cubicBezTo>
                <a:cubicBezTo>
                  <a:pt x="3235586" y="72346"/>
                  <a:pt x="3232911" y="78326"/>
                  <a:pt x="3228552" y="82126"/>
                </a:cubicBezTo>
                <a:cubicBezTo>
                  <a:pt x="3224193" y="85926"/>
                  <a:pt x="3221031" y="87826"/>
                  <a:pt x="3219066" y="87826"/>
                </a:cubicBezTo>
                <a:cubicBezTo>
                  <a:pt x="3213387" y="87826"/>
                  <a:pt x="3208906" y="82370"/>
                  <a:pt x="3205622" y="71457"/>
                </a:cubicBezTo>
                <a:cubicBezTo>
                  <a:pt x="3202151" y="60200"/>
                  <a:pt x="3194458" y="45329"/>
                  <a:pt x="3182542" y="26844"/>
                </a:cubicBezTo>
                <a:close/>
                <a:moveTo>
                  <a:pt x="1298285" y="16950"/>
                </a:moveTo>
                <a:lnTo>
                  <a:pt x="1324549" y="39234"/>
                </a:lnTo>
                <a:lnTo>
                  <a:pt x="1311492" y="50678"/>
                </a:lnTo>
                <a:lnTo>
                  <a:pt x="1273247" y="126803"/>
                </a:lnTo>
                <a:lnTo>
                  <a:pt x="1303404" y="126803"/>
                </a:lnTo>
                <a:lnTo>
                  <a:pt x="1318892" y="111939"/>
                </a:lnTo>
                <a:lnTo>
                  <a:pt x="1344790" y="137752"/>
                </a:lnTo>
                <a:lnTo>
                  <a:pt x="1330464" y="146119"/>
                </a:lnTo>
                <a:cubicBezTo>
                  <a:pt x="1317200" y="185254"/>
                  <a:pt x="1299927" y="218243"/>
                  <a:pt x="1278646" y="245088"/>
                </a:cubicBezTo>
                <a:cubicBezTo>
                  <a:pt x="1301891" y="268706"/>
                  <a:pt x="1327539" y="283333"/>
                  <a:pt x="1355588" y="288969"/>
                </a:cubicBezTo>
                <a:lnTo>
                  <a:pt x="1355588" y="300090"/>
                </a:lnTo>
                <a:cubicBezTo>
                  <a:pt x="1339642" y="301969"/>
                  <a:pt x="1330091" y="307540"/>
                  <a:pt x="1326936" y="316803"/>
                </a:cubicBezTo>
                <a:cubicBezTo>
                  <a:pt x="1301898" y="304485"/>
                  <a:pt x="1280223" y="286395"/>
                  <a:pt x="1261911" y="262533"/>
                </a:cubicBezTo>
                <a:cubicBezTo>
                  <a:pt x="1233073" y="290253"/>
                  <a:pt x="1200276" y="310601"/>
                  <a:pt x="1163523" y="323579"/>
                </a:cubicBezTo>
                <a:lnTo>
                  <a:pt x="1158360" y="314824"/>
                </a:lnTo>
                <a:cubicBezTo>
                  <a:pt x="1193150" y="296067"/>
                  <a:pt x="1222841" y="272937"/>
                  <a:pt x="1247434" y="245432"/>
                </a:cubicBezTo>
                <a:cubicBezTo>
                  <a:pt x="1224131" y="213038"/>
                  <a:pt x="1212079" y="177897"/>
                  <a:pt x="1211275" y="140010"/>
                </a:cubicBezTo>
                <a:cubicBezTo>
                  <a:pt x="1210229" y="219656"/>
                  <a:pt x="1182380" y="280401"/>
                  <a:pt x="1127729" y="322246"/>
                </a:cubicBezTo>
                <a:lnTo>
                  <a:pt x="1121922" y="314287"/>
                </a:lnTo>
                <a:cubicBezTo>
                  <a:pt x="1142758" y="290138"/>
                  <a:pt x="1157639" y="266670"/>
                  <a:pt x="1166566" y="243883"/>
                </a:cubicBezTo>
                <a:cubicBezTo>
                  <a:pt x="1175493" y="221097"/>
                  <a:pt x="1181304" y="198006"/>
                  <a:pt x="1184000" y="174610"/>
                </a:cubicBezTo>
                <a:cubicBezTo>
                  <a:pt x="1186696" y="151213"/>
                  <a:pt x="1188044" y="108612"/>
                  <a:pt x="1188044" y="46806"/>
                </a:cubicBezTo>
                <a:lnTo>
                  <a:pt x="1176515" y="46806"/>
                </a:lnTo>
                <a:lnTo>
                  <a:pt x="1162469" y="49495"/>
                </a:lnTo>
                <a:lnTo>
                  <a:pt x="1148917" y="31813"/>
                </a:lnTo>
                <a:lnTo>
                  <a:pt x="1284432" y="31813"/>
                </a:lnTo>
                <a:close/>
                <a:moveTo>
                  <a:pt x="2339758" y="9636"/>
                </a:moveTo>
                <a:lnTo>
                  <a:pt x="2366818" y="30222"/>
                </a:lnTo>
                <a:lnTo>
                  <a:pt x="2356020" y="42568"/>
                </a:lnTo>
                <a:lnTo>
                  <a:pt x="2356020" y="279031"/>
                </a:lnTo>
                <a:cubicBezTo>
                  <a:pt x="2356923" y="302607"/>
                  <a:pt x="2344461" y="317900"/>
                  <a:pt x="2318635" y="324913"/>
                </a:cubicBezTo>
                <a:cubicBezTo>
                  <a:pt x="2316699" y="309311"/>
                  <a:pt x="2302108" y="299251"/>
                  <a:pt x="2274861" y="294734"/>
                </a:cubicBezTo>
                <a:lnTo>
                  <a:pt x="2274861" y="280300"/>
                </a:lnTo>
                <a:cubicBezTo>
                  <a:pt x="2301004" y="283025"/>
                  <a:pt x="2316537" y="284212"/>
                  <a:pt x="2321463" y="283860"/>
                </a:cubicBezTo>
                <a:cubicBezTo>
                  <a:pt x="2326389" y="283509"/>
                  <a:pt x="2328852" y="278314"/>
                  <a:pt x="2328852" y="268276"/>
                </a:cubicBezTo>
                <a:lnTo>
                  <a:pt x="2328852" y="203745"/>
                </a:lnTo>
                <a:lnTo>
                  <a:pt x="2246683" y="203745"/>
                </a:lnTo>
                <a:cubicBezTo>
                  <a:pt x="2246683" y="258955"/>
                  <a:pt x="2247134" y="292626"/>
                  <a:pt x="2248038" y="304758"/>
                </a:cubicBezTo>
                <a:lnTo>
                  <a:pt x="2219537" y="315771"/>
                </a:lnTo>
                <a:cubicBezTo>
                  <a:pt x="2220426" y="261723"/>
                  <a:pt x="2220870" y="224381"/>
                  <a:pt x="2220870" y="203745"/>
                </a:cubicBezTo>
                <a:lnTo>
                  <a:pt x="2139518" y="203745"/>
                </a:lnTo>
                <a:cubicBezTo>
                  <a:pt x="2133424" y="249835"/>
                  <a:pt x="2113534" y="290676"/>
                  <a:pt x="2079849" y="326268"/>
                </a:cubicBezTo>
                <a:lnTo>
                  <a:pt x="2071051" y="320912"/>
                </a:lnTo>
                <a:cubicBezTo>
                  <a:pt x="2088202" y="291601"/>
                  <a:pt x="2099914" y="262594"/>
                  <a:pt x="2106188" y="233892"/>
                </a:cubicBezTo>
                <a:cubicBezTo>
                  <a:pt x="2112462" y="205190"/>
                  <a:pt x="2115599" y="165719"/>
                  <a:pt x="2115599" y="115478"/>
                </a:cubicBezTo>
                <a:cubicBezTo>
                  <a:pt x="2115599" y="65237"/>
                  <a:pt x="2115147" y="30559"/>
                  <a:pt x="2114244" y="11443"/>
                </a:cubicBezTo>
                <a:lnTo>
                  <a:pt x="2140164" y="26307"/>
                </a:lnTo>
                <a:lnTo>
                  <a:pt x="2328917" y="26307"/>
                </a:lnTo>
                <a:close/>
                <a:moveTo>
                  <a:pt x="2862450" y="6883"/>
                </a:moveTo>
                <a:lnTo>
                  <a:pt x="2901750" y="24263"/>
                </a:lnTo>
                <a:lnTo>
                  <a:pt x="2890952" y="35965"/>
                </a:lnTo>
                <a:lnTo>
                  <a:pt x="2890952" y="82771"/>
                </a:lnTo>
                <a:lnTo>
                  <a:pt x="2904912" y="82771"/>
                </a:lnTo>
                <a:lnTo>
                  <a:pt x="2921862" y="66531"/>
                </a:lnTo>
                <a:lnTo>
                  <a:pt x="2948986" y="97742"/>
                </a:lnTo>
                <a:lnTo>
                  <a:pt x="2890952" y="97742"/>
                </a:lnTo>
                <a:lnTo>
                  <a:pt x="2890952" y="151690"/>
                </a:lnTo>
                <a:lnTo>
                  <a:pt x="2941673" y="130051"/>
                </a:lnTo>
                <a:lnTo>
                  <a:pt x="2946298" y="141494"/>
                </a:lnTo>
                <a:lnTo>
                  <a:pt x="2890952" y="171845"/>
                </a:lnTo>
                <a:lnTo>
                  <a:pt x="2890952" y="290281"/>
                </a:lnTo>
                <a:cubicBezTo>
                  <a:pt x="2889891" y="307160"/>
                  <a:pt x="2877687" y="319614"/>
                  <a:pt x="2854341" y="327645"/>
                </a:cubicBezTo>
                <a:cubicBezTo>
                  <a:pt x="2854341" y="315914"/>
                  <a:pt x="2840395" y="304184"/>
                  <a:pt x="2812503" y="292454"/>
                </a:cubicBezTo>
                <a:lnTo>
                  <a:pt x="2812503" y="278816"/>
                </a:lnTo>
                <a:cubicBezTo>
                  <a:pt x="2837097" y="284237"/>
                  <a:pt x="2851792" y="286775"/>
                  <a:pt x="2856589" y="286431"/>
                </a:cubicBezTo>
                <a:cubicBezTo>
                  <a:pt x="2861386" y="286087"/>
                  <a:pt x="2863784" y="282222"/>
                  <a:pt x="2863784" y="274837"/>
                </a:cubicBezTo>
                <a:lnTo>
                  <a:pt x="2863784" y="181590"/>
                </a:lnTo>
                <a:cubicBezTo>
                  <a:pt x="2840510" y="194524"/>
                  <a:pt x="2825697" y="204441"/>
                  <a:pt x="2819344" y="211338"/>
                </a:cubicBezTo>
                <a:lnTo>
                  <a:pt x="2797661" y="180751"/>
                </a:lnTo>
                <a:cubicBezTo>
                  <a:pt x="2808574" y="179503"/>
                  <a:pt x="2830615" y="172907"/>
                  <a:pt x="2863784" y="160961"/>
                </a:cubicBezTo>
                <a:lnTo>
                  <a:pt x="2863784" y="97742"/>
                </a:lnTo>
                <a:lnTo>
                  <a:pt x="2827797" y="97742"/>
                </a:lnTo>
                <a:lnTo>
                  <a:pt x="2811105" y="100453"/>
                </a:lnTo>
                <a:lnTo>
                  <a:pt x="2797661" y="82771"/>
                </a:lnTo>
                <a:lnTo>
                  <a:pt x="2863784" y="82771"/>
                </a:lnTo>
                <a:cubicBezTo>
                  <a:pt x="2863784" y="57647"/>
                  <a:pt x="2863340" y="32351"/>
                  <a:pt x="2862450" y="6883"/>
                </a:cubicBezTo>
                <a:close/>
                <a:moveTo>
                  <a:pt x="3341825" y="5506"/>
                </a:moveTo>
                <a:lnTo>
                  <a:pt x="3379770" y="23059"/>
                </a:lnTo>
                <a:lnTo>
                  <a:pt x="3368971" y="33341"/>
                </a:lnTo>
                <a:lnTo>
                  <a:pt x="3368971" y="70381"/>
                </a:lnTo>
                <a:lnTo>
                  <a:pt x="3397795" y="70381"/>
                </a:lnTo>
                <a:lnTo>
                  <a:pt x="3417563" y="51452"/>
                </a:lnTo>
                <a:lnTo>
                  <a:pt x="3445914" y="85352"/>
                </a:lnTo>
                <a:lnTo>
                  <a:pt x="3368971" y="85352"/>
                </a:lnTo>
                <a:lnTo>
                  <a:pt x="3368971" y="132309"/>
                </a:lnTo>
                <a:lnTo>
                  <a:pt x="3424791" y="132309"/>
                </a:lnTo>
                <a:lnTo>
                  <a:pt x="3445957" y="112047"/>
                </a:lnTo>
                <a:lnTo>
                  <a:pt x="3474264" y="147302"/>
                </a:lnTo>
                <a:lnTo>
                  <a:pt x="3291965" y="147302"/>
                </a:lnTo>
                <a:cubicBezTo>
                  <a:pt x="3280636" y="147302"/>
                  <a:pt x="3269407" y="148650"/>
                  <a:pt x="3258279" y="151346"/>
                </a:cubicBezTo>
                <a:lnTo>
                  <a:pt x="3243287" y="132309"/>
                </a:lnTo>
                <a:lnTo>
                  <a:pt x="3266389" y="132309"/>
                </a:lnTo>
                <a:lnTo>
                  <a:pt x="3258129" y="127276"/>
                </a:lnTo>
                <a:cubicBezTo>
                  <a:pt x="3268955" y="107974"/>
                  <a:pt x="3277739" y="88891"/>
                  <a:pt x="3284479" y="70026"/>
                </a:cubicBezTo>
                <a:cubicBezTo>
                  <a:pt x="3291219" y="51162"/>
                  <a:pt x="3294589" y="36424"/>
                  <a:pt x="3294589" y="25812"/>
                </a:cubicBezTo>
                <a:lnTo>
                  <a:pt x="3331178" y="45171"/>
                </a:lnTo>
                <a:lnTo>
                  <a:pt x="3319412" y="54442"/>
                </a:lnTo>
                <a:lnTo>
                  <a:pt x="3309582" y="70381"/>
                </a:lnTo>
                <a:lnTo>
                  <a:pt x="3343181" y="70381"/>
                </a:lnTo>
                <a:cubicBezTo>
                  <a:pt x="3343181" y="44512"/>
                  <a:pt x="3342729" y="22886"/>
                  <a:pt x="3341825" y="5506"/>
                </a:cubicBezTo>
                <a:close/>
                <a:moveTo>
                  <a:pt x="1460081" y="2753"/>
                </a:moveTo>
                <a:lnTo>
                  <a:pt x="1492132" y="28630"/>
                </a:lnTo>
                <a:lnTo>
                  <a:pt x="1479570" y="34524"/>
                </a:lnTo>
                <a:lnTo>
                  <a:pt x="1467825" y="44225"/>
                </a:lnTo>
                <a:lnTo>
                  <a:pt x="1520934" y="44225"/>
                </a:lnTo>
                <a:lnTo>
                  <a:pt x="1537970" y="27984"/>
                </a:lnTo>
                <a:lnTo>
                  <a:pt x="1560316" y="55141"/>
                </a:lnTo>
                <a:lnTo>
                  <a:pt x="1567095" y="44225"/>
                </a:lnTo>
                <a:cubicBezTo>
                  <a:pt x="1575627" y="28594"/>
                  <a:pt x="1582310" y="15222"/>
                  <a:pt x="1587143" y="4108"/>
                </a:cubicBezTo>
                <a:lnTo>
                  <a:pt x="1617644" y="26887"/>
                </a:lnTo>
                <a:lnTo>
                  <a:pt x="1603942" y="34351"/>
                </a:lnTo>
                <a:lnTo>
                  <a:pt x="1593359" y="44225"/>
                </a:lnTo>
                <a:lnTo>
                  <a:pt x="1664020" y="44225"/>
                </a:lnTo>
                <a:lnTo>
                  <a:pt x="1681057" y="27984"/>
                </a:lnTo>
                <a:lnTo>
                  <a:pt x="1706740" y="59196"/>
                </a:lnTo>
                <a:lnTo>
                  <a:pt x="1617644" y="59196"/>
                </a:lnTo>
                <a:cubicBezTo>
                  <a:pt x="1633447" y="63484"/>
                  <a:pt x="1642123" y="67442"/>
                  <a:pt x="1643672" y="71070"/>
                </a:cubicBezTo>
                <a:cubicBezTo>
                  <a:pt x="1645220" y="74698"/>
                  <a:pt x="1645995" y="77465"/>
                  <a:pt x="1645995" y="79373"/>
                </a:cubicBezTo>
                <a:cubicBezTo>
                  <a:pt x="1645995" y="81653"/>
                  <a:pt x="1645432" y="84212"/>
                  <a:pt x="1644306" y="87052"/>
                </a:cubicBezTo>
                <a:cubicBezTo>
                  <a:pt x="1643181" y="89891"/>
                  <a:pt x="1641155" y="92483"/>
                  <a:pt x="1638230" y="94828"/>
                </a:cubicBezTo>
                <a:cubicBezTo>
                  <a:pt x="1635304" y="97172"/>
                  <a:pt x="1632917" y="98345"/>
                  <a:pt x="1631067" y="98345"/>
                </a:cubicBezTo>
                <a:cubicBezTo>
                  <a:pt x="1627439" y="98345"/>
                  <a:pt x="1624746" y="96301"/>
                  <a:pt x="1622990" y="92214"/>
                </a:cubicBezTo>
                <a:cubicBezTo>
                  <a:pt x="1621233" y="88127"/>
                  <a:pt x="1619465" y="82943"/>
                  <a:pt x="1617687" y="76662"/>
                </a:cubicBezTo>
                <a:cubicBezTo>
                  <a:pt x="1616052" y="71772"/>
                  <a:pt x="1612231" y="65950"/>
                  <a:pt x="1606222" y="59196"/>
                </a:cubicBezTo>
                <a:lnTo>
                  <a:pt x="1586949" y="59196"/>
                </a:lnTo>
                <a:cubicBezTo>
                  <a:pt x="1574043" y="72934"/>
                  <a:pt x="1558950" y="86435"/>
                  <a:pt x="1541670" y="99700"/>
                </a:cubicBezTo>
                <a:lnTo>
                  <a:pt x="1533797" y="92171"/>
                </a:lnTo>
                <a:cubicBezTo>
                  <a:pt x="1540630" y="84004"/>
                  <a:pt x="1546822" y="75926"/>
                  <a:pt x="1552371" y="67934"/>
                </a:cubicBezTo>
                <a:lnTo>
                  <a:pt x="1557798" y="59196"/>
                </a:lnTo>
                <a:lnTo>
                  <a:pt x="1490776" y="59196"/>
                </a:lnTo>
                <a:cubicBezTo>
                  <a:pt x="1503797" y="61605"/>
                  <a:pt x="1511552" y="65294"/>
                  <a:pt x="1514040" y="70263"/>
                </a:cubicBezTo>
                <a:cubicBezTo>
                  <a:pt x="1516528" y="75232"/>
                  <a:pt x="1517772" y="78713"/>
                  <a:pt x="1517772" y="80706"/>
                </a:cubicBezTo>
                <a:cubicBezTo>
                  <a:pt x="1517772" y="83158"/>
                  <a:pt x="1516653" y="86625"/>
                  <a:pt x="1514416" y="91106"/>
                </a:cubicBezTo>
                <a:cubicBezTo>
                  <a:pt x="1512179" y="95588"/>
                  <a:pt x="1508211" y="98363"/>
                  <a:pt x="1502510" y="99431"/>
                </a:cubicBezTo>
                <a:cubicBezTo>
                  <a:pt x="1496810" y="100499"/>
                  <a:pt x="1493307" y="96810"/>
                  <a:pt x="1492002" y="88364"/>
                </a:cubicBezTo>
                <a:cubicBezTo>
                  <a:pt x="1490396" y="83531"/>
                  <a:pt x="1488500" y="78709"/>
                  <a:pt x="1486313" y="73898"/>
                </a:cubicBezTo>
                <a:cubicBezTo>
                  <a:pt x="1484126" y="69087"/>
                  <a:pt x="1480889" y="64186"/>
                  <a:pt x="1476601" y="59196"/>
                </a:cubicBezTo>
                <a:lnTo>
                  <a:pt x="1459823" y="59196"/>
                </a:lnTo>
                <a:cubicBezTo>
                  <a:pt x="1454359" y="63885"/>
                  <a:pt x="1447662" y="70647"/>
                  <a:pt x="1439732" y="79480"/>
                </a:cubicBezTo>
                <a:cubicBezTo>
                  <a:pt x="1430641" y="89504"/>
                  <a:pt x="1418946" y="99392"/>
                  <a:pt x="1404649" y="109143"/>
                </a:cubicBezTo>
                <a:lnTo>
                  <a:pt x="1398820" y="101141"/>
                </a:lnTo>
                <a:cubicBezTo>
                  <a:pt x="1410737" y="87733"/>
                  <a:pt x="1422295" y="72554"/>
                  <a:pt x="1433494" y="55604"/>
                </a:cubicBezTo>
                <a:cubicBezTo>
                  <a:pt x="1444694" y="38654"/>
                  <a:pt x="1453556" y="21037"/>
                  <a:pt x="1460081" y="2753"/>
                </a:cubicBezTo>
                <a:close/>
                <a:moveTo>
                  <a:pt x="1089527" y="1376"/>
                </a:moveTo>
                <a:lnTo>
                  <a:pt x="1128826" y="20262"/>
                </a:lnTo>
                <a:lnTo>
                  <a:pt x="1118028" y="31835"/>
                </a:lnTo>
                <a:lnTo>
                  <a:pt x="1118028" y="84126"/>
                </a:lnTo>
                <a:lnTo>
                  <a:pt x="1127944" y="84126"/>
                </a:lnTo>
                <a:lnTo>
                  <a:pt x="1146271" y="66552"/>
                </a:lnTo>
                <a:lnTo>
                  <a:pt x="1174708" y="99119"/>
                </a:lnTo>
                <a:lnTo>
                  <a:pt x="1118028" y="99119"/>
                </a:lnTo>
                <a:lnTo>
                  <a:pt x="1118028" y="128782"/>
                </a:lnTo>
                <a:cubicBezTo>
                  <a:pt x="1140729" y="139279"/>
                  <a:pt x="1154502" y="147682"/>
                  <a:pt x="1159350" y="153992"/>
                </a:cubicBezTo>
                <a:cubicBezTo>
                  <a:pt x="1164197" y="160302"/>
                  <a:pt x="1166620" y="165873"/>
                  <a:pt x="1166620" y="170705"/>
                </a:cubicBezTo>
                <a:cubicBezTo>
                  <a:pt x="1166620" y="175925"/>
                  <a:pt x="1164989" y="181525"/>
                  <a:pt x="1161726" y="187505"/>
                </a:cubicBezTo>
                <a:cubicBezTo>
                  <a:pt x="1158464" y="193485"/>
                  <a:pt x="1155119" y="196475"/>
                  <a:pt x="1151692" y="196475"/>
                </a:cubicBezTo>
                <a:cubicBezTo>
                  <a:pt x="1147103" y="196475"/>
                  <a:pt x="1142665" y="191111"/>
                  <a:pt x="1138377" y="180385"/>
                </a:cubicBezTo>
                <a:cubicBezTo>
                  <a:pt x="1133157" y="167321"/>
                  <a:pt x="1126374" y="154207"/>
                  <a:pt x="1118028" y="141043"/>
                </a:cubicBezTo>
                <a:cubicBezTo>
                  <a:pt x="1118028" y="240836"/>
                  <a:pt x="1118480" y="299394"/>
                  <a:pt x="1119383" y="316717"/>
                </a:cubicBezTo>
                <a:lnTo>
                  <a:pt x="1089527" y="327645"/>
                </a:lnTo>
                <a:cubicBezTo>
                  <a:pt x="1090416" y="281627"/>
                  <a:pt x="1090861" y="224832"/>
                  <a:pt x="1090861" y="157261"/>
                </a:cubicBezTo>
                <a:cubicBezTo>
                  <a:pt x="1083461" y="191033"/>
                  <a:pt x="1068017" y="222137"/>
                  <a:pt x="1044527" y="250573"/>
                </a:cubicBezTo>
                <a:lnTo>
                  <a:pt x="1035536" y="245282"/>
                </a:lnTo>
                <a:cubicBezTo>
                  <a:pt x="1059886" y="199665"/>
                  <a:pt x="1077883" y="150945"/>
                  <a:pt x="1089527" y="99119"/>
                </a:cubicBezTo>
                <a:lnTo>
                  <a:pt x="1061800" y="99119"/>
                </a:lnTo>
                <a:lnTo>
                  <a:pt x="1047733" y="101808"/>
                </a:lnTo>
                <a:lnTo>
                  <a:pt x="1034181" y="84126"/>
                </a:lnTo>
                <a:lnTo>
                  <a:pt x="1090861" y="84126"/>
                </a:lnTo>
                <a:cubicBezTo>
                  <a:pt x="1090861" y="53539"/>
                  <a:pt x="1090416" y="25955"/>
                  <a:pt x="1089527" y="1376"/>
                </a:cubicBezTo>
                <a:close/>
                <a:moveTo>
                  <a:pt x="561716" y="1376"/>
                </a:moveTo>
                <a:lnTo>
                  <a:pt x="599682" y="20456"/>
                </a:lnTo>
                <a:lnTo>
                  <a:pt x="588884" y="29146"/>
                </a:lnTo>
                <a:lnTo>
                  <a:pt x="588884" y="38718"/>
                </a:lnTo>
                <a:lnTo>
                  <a:pt x="621730" y="38718"/>
                </a:lnTo>
                <a:lnTo>
                  <a:pt x="638723" y="22478"/>
                </a:lnTo>
                <a:lnTo>
                  <a:pt x="665805" y="53689"/>
                </a:lnTo>
                <a:lnTo>
                  <a:pt x="588884" y="53689"/>
                </a:lnTo>
                <a:lnTo>
                  <a:pt x="588884" y="74490"/>
                </a:lnTo>
                <a:lnTo>
                  <a:pt x="614997" y="74490"/>
                </a:lnTo>
                <a:lnTo>
                  <a:pt x="630592" y="59626"/>
                </a:lnTo>
                <a:lnTo>
                  <a:pt x="656362" y="89482"/>
                </a:lnTo>
                <a:lnTo>
                  <a:pt x="588884" y="89482"/>
                </a:lnTo>
                <a:lnTo>
                  <a:pt x="588884" y="107551"/>
                </a:lnTo>
                <a:lnTo>
                  <a:pt x="632528" y="107551"/>
                </a:lnTo>
                <a:lnTo>
                  <a:pt x="648145" y="92666"/>
                </a:lnTo>
                <a:lnTo>
                  <a:pt x="673914" y="122522"/>
                </a:lnTo>
                <a:lnTo>
                  <a:pt x="588884" y="122522"/>
                </a:lnTo>
                <a:cubicBezTo>
                  <a:pt x="588884" y="124415"/>
                  <a:pt x="589329" y="129915"/>
                  <a:pt x="590217" y="139021"/>
                </a:cubicBezTo>
                <a:lnTo>
                  <a:pt x="561716" y="145474"/>
                </a:lnTo>
                <a:cubicBezTo>
                  <a:pt x="562620" y="132668"/>
                  <a:pt x="563071" y="125017"/>
                  <a:pt x="563071" y="122522"/>
                </a:cubicBezTo>
                <a:cubicBezTo>
                  <a:pt x="555399" y="122522"/>
                  <a:pt x="545999" y="123877"/>
                  <a:pt x="534871" y="126588"/>
                </a:cubicBezTo>
                <a:lnTo>
                  <a:pt x="519879" y="107551"/>
                </a:lnTo>
                <a:lnTo>
                  <a:pt x="563071" y="107551"/>
                </a:lnTo>
                <a:lnTo>
                  <a:pt x="563071" y="89482"/>
                </a:lnTo>
                <a:cubicBezTo>
                  <a:pt x="555399" y="89482"/>
                  <a:pt x="545999" y="90830"/>
                  <a:pt x="534871" y="93526"/>
                </a:cubicBezTo>
                <a:lnTo>
                  <a:pt x="519879" y="74490"/>
                </a:lnTo>
                <a:lnTo>
                  <a:pt x="563071" y="74490"/>
                </a:lnTo>
                <a:lnTo>
                  <a:pt x="563071" y="53855"/>
                </a:lnTo>
                <a:lnTo>
                  <a:pt x="548928" y="54700"/>
                </a:lnTo>
                <a:cubicBezTo>
                  <a:pt x="543314" y="55374"/>
                  <a:pt x="537725" y="56385"/>
                  <a:pt x="532161" y="57733"/>
                </a:cubicBezTo>
                <a:lnTo>
                  <a:pt x="517168" y="38718"/>
                </a:lnTo>
                <a:lnTo>
                  <a:pt x="563071" y="38718"/>
                </a:lnTo>
                <a:cubicBezTo>
                  <a:pt x="563071" y="31003"/>
                  <a:pt x="562620" y="18556"/>
                  <a:pt x="561716" y="1376"/>
                </a:cubicBezTo>
                <a:close/>
                <a:moveTo>
                  <a:pt x="441581" y="1376"/>
                </a:moveTo>
                <a:lnTo>
                  <a:pt x="479547" y="20219"/>
                </a:lnTo>
                <a:lnTo>
                  <a:pt x="468749" y="30265"/>
                </a:lnTo>
                <a:lnTo>
                  <a:pt x="468749" y="38718"/>
                </a:lnTo>
                <a:lnTo>
                  <a:pt x="482709" y="38718"/>
                </a:lnTo>
                <a:lnTo>
                  <a:pt x="498325" y="23833"/>
                </a:lnTo>
                <a:lnTo>
                  <a:pt x="524095" y="53689"/>
                </a:lnTo>
                <a:lnTo>
                  <a:pt x="468749" y="53689"/>
                </a:lnTo>
                <a:lnTo>
                  <a:pt x="468749" y="74490"/>
                </a:lnTo>
                <a:lnTo>
                  <a:pt x="478665" y="74490"/>
                </a:lnTo>
                <a:lnTo>
                  <a:pt x="492948" y="60960"/>
                </a:lnTo>
                <a:lnTo>
                  <a:pt x="517340" y="89482"/>
                </a:lnTo>
                <a:lnTo>
                  <a:pt x="468749" y="89482"/>
                </a:lnTo>
                <a:lnTo>
                  <a:pt x="468749" y="107551"/>
                </a:lnTo>
                <a:lnTo>
                  <a:pt x="484064" y="107551"/>
                </a:lnTo>
                <a:lnTo>
                  <a:pt x="499659" y="92666"/>
                </a:lnTo>
                <a:lnTo>
                  <a:pt x="525428" y="122522"/>
                </a:lnTo>
                <a:lnTo>
                  <a:pt x="468749" y="122522"/>
                </a:lnTo>
                <a:cubicBezTo>
                  <a:pt x="468749" y="126050"/>
                  <a:pt x="469200" y="131471"/>
                  <a:pt x="470104" y="138784"/>
                </a:cubicBezTo>
                <a:lnTo>
                  <a:pt x="444174" y="146098"/>
                </a:lnTo>
                <a:lnTo>
                  <a:pt x="601381" y="146098"/>
                </a:lnTo>
                <a:lnTo>
                  <a:pt x="613965" y="132568"/>
                </a:lnTo>
                <a:lnTo>
                  <a:pt x="638809" y="155003"/>
                </a:lnTo>
                <a:lnTo>
                  <a:pt x="628011" y="164446"/>
                </a:lnTo>
                <a:cubicBezTo>
                  <a:pt x="628011" y="194087"/>
                  <a:pt x="628463" y="215848"/>
                  <a:pt x="629366" y="229730"/>
                </a:cubicBezTo>
                <a:lnTo>
                  <a:pt x="602220" y="239302"/>
                </a:lnTo>
                <a:lnTo>
                  <a:pt x="602220" y="227148"/>
                </a:lnTo>
                <a:lnTo>
                  <a:pt x="504374" y="227148"/>
                </a:lnTo>
                <a:lnTo>
                  <a:pt x="519527" y="235223"/>
                </a:lnTo>
                <a:cubicBezTo>
                  <a:pt x="526025" y="239064"/>
                  <a:pt x="530498" y="242206"/>
                  <a:pt x="532946" y="244647"/>
                </a:cubicBezTo>
                <a:cubicBezTo>
                  <a:pt x="537843" y="249530"/>
                  <a:pt x="540292" y="254008"/>
                  <a:pt x="540292" y="258080"/>
                </a:cubicBezTo>
                <a:cubicBezTo>
                  <a:pt x="540292" y="262368"/>
                  <a:pt x="538632" y="267272"/>
                  <a:pt x="535312" y="272793"/>
                </a:cubicBezTo>
                <a:cubicBezTo>
                  <a:pt x="531992" y="278314"/>
                  <a:pt x="529121" y="281075"/>
                  <a:pt x="526697" y="281075"/>
                </a:cubicBezTo>
                <a:cubicBezTo>
                  <a:pt x="522080" y="281075"/>
                  <a:pt x="518194" y="276866"/>
                  <a:pt x="515039" y="268448"/>
                </a:cubicBezTo>
                <a:cubicBezTo>
                  <a:pt x="510565" y="258611"/>
                  <a:pt x="501832" y="245956"/>
                  <a:pt x="488839" y="230483"/>
                </a:cubicBezTo>
                <a:lnTo>
                  <a:pt x="490761" y="227148"/>
                </a:lnTo>
                <a:lnTo>
                  <a:pt x="449777" y="227148"/>
                </a:lnTo>
                <a:lnTo>
                  <a:pt x="445793" y="227387"/>
                </a:lnTo>
                <a:lnTo>
                  <a:pt x="483591" y="244400"/>
                </a:lnTo>
                <a:lnTo>
                  <a:pt x="474148" y="257327"/>
                </a:lnTo>
                <a:lnTo>
                  <a:pt x="474148" y="273998"/>
                </a:lnTo>
                <a:cubicBezTo>
                  <a:pt x="473244" y="285169"/>
                  <a:pt x="478271" y="290762"/>
                  <a:pt x="489226" y="290776"/>
                </a:cubicBezTo>
                <a:lnTo>
                  <a:pt x="558898" y="290776"/>
                </a:lnTo>
                <a:cubicBezTo>
                  <a:pt x="567287" y="290762"/>
                  <a:pt x="572106" y="285531"/>
                  <a:pt x="573353" y="275084"/>
                </a:cubicBezTo>
                <a:cubicBezTo>
                  <a:pt x="574601" y="264637"/>
                  <a:pt x="575225" y="253671"/>
                  <a:pt x="575225" y="242184"/>
                </a:cubicBezTo>
                <a:lnTo>
                  <a:pt x="590217" y="242184"/>
                </a:lnTo>
                <a:cubicBezTo>
                  <a:pt x="590217" y="255592"/>
                  <a:pt x="591483" y="265462"/>
                  <a:pt x="594014" y="271793"/>
                </a:cubicBezTo>
                <a:cubicBezTo>
                  <a:pt x="596545" y="278124"/>
                  <a:pt x="601130" y="283355"/>
                  <a:pt x="607770" y="287485"/>
                </a:cubicBezTo>
                <a:cubicBezTo>
                  <a:pt x="599467" y="304163"/>
                  <a:pt x="585492" y="312501"/>
                  <a:pt x="565846" y="312501"/>
                </a:cubicBezTo>
                <a:lnTo>
                  <a:pt x="475417" y="312501"/>
                </a:lnTo>
                <a:cubicBezTo>
                  <a:pt x="456459" y="312501"/>
                  <a:pt x="446980" y="302578"/>
                  <a:pt x="446980" y="282731"/>
                </a:cubicBezTo>
                <a:cubicBezTo>
                  <a:pt x="446980" y="271166"/>
                  <a:pt x="446869" y="260766"/>
                  <a:pt x="446647" y="251530"/>
                </a:cubicBezTo>
                <a:lnTo>
                  <a:pt x="445650" y="227395"/>
                </a:lnTo>
                <a:lnTo>
                  <a:pt x="432859" y="228159"/>
                </a:lnTo>
                <a:cubicBezTo>
                  <a:pt x="427245" y="228833"/>
                  <a:pt x="421655" y="229844"/>
                  <a:pt x="416091" y="231192"/>
                </a:cubicBezTo>
                <a:lnTo>
                  <a:pt x="401099" y="212177"/>
                </a:lnTo>
                <a:lnTo>
                  <a:pt x="602220" y="212177"/>
                </a:lnTo>
                <a:lnTo>
                  <a:pt x="602220" y="194109"/>
                </a:lnTo>
                <a:lnTo>
                  <a:pt x="460575" y="194109"/>
                </a:lnTo>
                <a:cubicBezTo>
                  <a:pt x="449246" y="194109"/>
                  <a:pt x="438018" y="195464"/>
                  <a:pt x="426890" y="198174"/>
                </a:cubicBezTo>
                <a:lnTo>
                  <a:pt x="411897" y="179137"/>
                </a:lnTo>
                <a:lnTo>
                  <a:pt x="602220" y="179137"/>
                </a:lnTo>
                <a:lnTo>
                  <a:pt x="602220" y="161069"/>
                </a:lnTo>
                <a:lnTo>
                  <a:pt x="447066" y="161069"/>
                </a:lnTo>
                <a:cubicBezTo>
                  <a:pt x="435738" y="161069"/>
                  <a:pt x="424509" y="162424"/>
                  <a:pt x="413381" y="165134"/>
                </a:cubicBezTo>
                <a:lnTo>
                  <a:pt x="398388" y="146098"/>
                </a:lnTo>
                <a:lnTo>
                  <a:pt x="441629" y="146098"/>
                </a:lnTo>
                <a:lnTo>
                  <a:pt x="442598" y="131148"/>
                </a:lnTo>
                <a:cubicBezTo>
                  <a:pt x="442823" y="127097"/>
                  <a:pt x="442936" y="124222"/>
                  <a:pt x="442936" y="122522"/>
                </a:cubicBezTo>
                <a:lnTo>
                  <a:pt x="414672" y="122522"/>
                </a:lnTo>
                <a:cubicBezTo>
                  <a:pt x="403343" y="122522"/>
                  <a:pt x="392115" y="123877"/>
                  <a:pt x="380987" y="126588"/>
                </a:cubicBezTo>
                <a:lnTo>
                  <a:pt x="365994" y="107551"/>
                </a:lnTo>
                <a:lnTo>
                  <a:pt x="442936" y="107551"/>
                </a:lnTo>
                <a:lnTo>
                  <a:pt x="442936" y="89482"/>
                </a:lnTo>
                <a:lnTo>
                  <a:pt x="433579" y="89482"/>
                </a:lnTo>
                <a:cubicBezTo>
                  <a:pt x="422251" y="89482"/>
                  <a:pt x="411022" y="90830"/>
                  <a:pt x="399894" y="93526"/>
                </a:cubicBezTo>
                <a:lnTo>
                  <a:pt x="384901" y="74490"/>
                </a:lnTo>
                <a:lnTo>
                  <a:pt x="442936" y="74490"/>
                </a:lnTo>
                <a:lnTo>
                  <a:pt x="442936" y="53689"/>
                </a:lnTo>
                <a:lnTo>
                  <a:pt x="420071" y="53689"/>
                </a:lnTo>
                <a:cubicBezTo>
                  <a:pt x="408742" y="53689"/>
                  <a:pt x="397514" y="55037"/>
                  <a:pt x="386386" y="57733"/>
                </a:cubicBezTo>
                <a:lnTo>
                  <a:pt x="371393" y="38718"/>
                </a:lnTo>
                <a:lnTo>
                  <a:pt x="442936" y="38718"/>
                </a:lnTo>
                <a:cubicBezTo>
                  <a:pt x="442936" y="31003"/>
                  <a:pt x="442485" y="18556"/>
                  <a:pt x="441581" y="1376"/>
                </a:cubicBezTo>
                <a:close/>
                <a:moveTo>
                  <a:pt x="54980" y="0"/>
                </a:moveTo>
                <a:lnTo>
                  <a:pt x="87891" y="18219"/>
                </a:lnTo>
                <a:lnTo>
                  <a:pt x="75996" y="25962"/>
                </a:lnTo>
                <a:lnTo>
                  <a:pt x="66295" y="41450"/>
                </a:lnTo>
                <a:lnTo>
                  <a:pt x="126158" y="41450"/>
                </a:lnTo>
                <a:lnTo>
                  <a:pt x="143108" y="25231"/>
                </a:lnTo>
                <a:lnTo>
                  <a:pt x="170233" y="56443"/>
                </a:lnTo>
                <a:lnTo>
                  <a:pt x="114607" y="56443"/>
                </a:lnTo>
                <a:cubicBezTo>
                  <a:pt x="113847" y="70869"/>
                  <a:pt x="112141" y="85152"/>
                  <a:pt x="109488" y="99291"/>
                </a:cubicBezTo>
                <a:lnTo>
                  <a:pt x="135601" y="99291"/>
                </a:lnTo>
                <a:lnTo>
                  <a:pt x="153906" y="81717"/>
                </a:lnTo>
                <a:lnTo>
                  <a:pt x="182386" y="114262"/>
                </a:lnTo>
                <a:lnTo>
                  <a:pt x="107315" y="114262"/>
                </a:lnTo>
                <a:lnTo>
                  <a:pt x="105444" y="120909"/>
                </a:lnTo>
                <a:cubicBezTo>
                  <a:pt x="136003" y="132152"/>
                  <a:pt x="153992" y="140232"/>
                  <a:pt x="159413" y="145151"/>
                </a:cubicBezTo>
                <a:cubicBezTo>
                  <a:pt x="164834" y="150070"/>
                  <a:pt x="167544" y="155942"/>
                  <a:pt x="167544" y="162768"/>
                </a:cubicBezTo>
                <a:cubicBezTo>
                  <a:pt x="167544" y="167658"/>
                  <a:pt x="166669" y="172720"/>
                  <a:pt x="164920" y="177954"/>
                </a:cubicBezTo>
                <a:cubicBezTo>
                  <a:pt x="163170" y="183189"/>
                  <a:pt x="160417" y="185806"/>
                  <a:pt x="156660" y="185806"/>
                </a:cubicBezTo>
                <a:cubicBezTo>
                  <a:pt x="152315" y="185806"/>
                  <a:pt x="147503" y="181052"/>
                  <a:pt x="142226" y="171544"/>
                </a:cubicBezTo>
                <a:cubicBezTo>
                  <a:pt x="134511" y="159556"/>
                  <a:pt x="121060" y="146313"/>
                  <a:pt x="101873" y="131815"/>
                </a:cubicBezTo>
                <a:cubicBezTo>
                  <a:pt x="98775" y="140283"/>
                  <a:pt x="94536" y="148202"/>
                  <a:pt x="89155" y="155573"/>
                </a:cubicBezTo>
                <a:lnTo>
                  <a:pt x="72952" y="172519"/>
                </a:lnTo>
                <a:lnTo>
                  <a:pt x="98625" y="186021"/>
                </a:lnTo>
                <a:lnTo>
                  <a:pt x="227386" y="186021"/>
                </a:lnTo>
                <a:lnTo>
                  <a:pt x="241496" y="172491"/>
                </a:lnTo>
                <a:lnTo>
                  <a:pt x="264727" y="195163"/>
                </a:lnTo>
                <a:lnTo>
                  <a:pt x="252574" y="204477"/>
                </a:lnTo>
                <a:cubicBezTo>
                  <a:pt x="252574" y="266183"/>
                  <a:pt x="253026" y="302642"/>
                  <a:pt x="253929" y="313857"/>
                </a:cubicBezTo>
                <a:lnTo>
                  <a:pt x="226762" y="324913"/>
                </a:lnTo>
                <a:lnTo>
                  <a:pt x="226762" y="301488"/>
                </a:lnTo>
                <a:lnTo>
                  <a:pt x="100045" y="301488"/>
                </a:lnTo>
                <a:lnTo>
                  <a:pt x="100045" y="315083"/>
                </a:lnTo>
                <a:lnTo>
                  <a:pt x="72898" y="326268"/>
                </a:lnTo>
                <a:cubicBezTo>
                  <a:pt x="73788" y="297473"/>
                  <a:pt x="74232" y="272768"/>
                  <a:pt x="74232" y="252154"/>
                </a:cubicBezTo>
                <a:cubicBezTo>
                  <a:pt x="74232" y="236694"/>
                  <a:pt x="73982" y="217892"/>
                  <a:pt x="73482" y="195748"/>
                </a:cubicBezTo>
                <a:lnTo>
                  <a:pt x="72901" y="172573"/>
                </a:lnTo>
                <a:lnTo>
                  <a:pt x="69586" y="176040"/>
                </a:lnTo>
                <a:cubicBezTo>
                  <a:pt x="54256" y="188588"/>
                  <a:pt x="33233" y="199493"/>
                  <a:pt x="6518" y="208757"/>
                </a:cubicBezTo>
                <a:lnTo>
                  <a:pt x="1355" y="199873"/>
                </a:lnTo>
                <a:cubicBezTo>
                  <a:pt x="26293" y="187455"/>
                  <a:pt x="44914" y="173774"/>
                  <a:pt x="57217" y="158832"/>
                </a:cubicBezTo>
                <a:cubicBezTo>
                  <a:pt x="69521" y="143889"/>
                  <a:pt x="77896" y="129033"/>
                  <a:pt x="82342" y="114262"/>
                </a:cubicBezTo>
                <a:lnTo>
                  <a:pt x="48678" y="114262"/>
                </a:lnTo>
                <a:cubicBezTo>
                  <a:pt x="37349" y="114262"/>
                  <a:pt x="26121" y="115610"/>
                  <a:pt x="14993" y="118306"/>
                </a:cubicBezTo>
                <a:lnTo>
                  <a:pt x="0" y="99291"/>
                </a:lnTo>
                <a:lnTo>
                  <a:pt x="84041" y="99291"/>
                </a:lnTo>
                <a:cubicBezTo>
                  <a:pt x="86507" y="81581"/>
                  <a:pt x="87741" y="67298"/>
                  <a:pt x="87741" y="56443"/>
                </a:cubicBezTo>
                <a:lnTo>
                  <a:pt x="61842" y="56443"/>
                </a:lnTo>
                <a:cubicBezTo>
                  <a:pt x="53425" y="70740"/>
                  <a:pt x="41924" y="83782"/>
                  <a:pt x="27340" y="95570"/>
                </a:cubicBezTo>
                <a:lnTo>
                  <a:pt x="18908" y="90063"/>
                </a:lnTo>
                <a:cubicBezTo>
                  <a:pt x="35169" y="67090"/>
                  <a:pt x="47194" y="37069"/>
                  <a:pt x="54980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  <a:prstDash val="solid"/>
          </a:ln>
          <a:effectLst>
            <a:innerShdw blurRad="63500" dist="50800">
              <a:prstClr val="black">
                <a:alpha val="93000"/>
              </a:prstClr>
            </a:inn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>
                  <a:lumMod val="75000"/>
                </a:schemeClr>
              </a:solidFill>
              <a:effectLst>
                <a:innerShdw blurRad="63500" dist="50800">
                  <a:prstClr val="black">
                    <a:alpha val="93000"/>
                  </a:prstClr>
                </a:innerShdw>
              </a:effectLst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0" y="2638928"/>
            <a:ext cx="12192000" cy="338667"/>
          </a:xfrm>
          <a:custGeom>
            <a:avLst/>
            <a:gdLst>
              <a:gd name="connsiteX0" fmla="*/ 6728947 w 12192000"/>
              <a:gd name="connsiteY0" fmla="*/ 0 h 338667"/>
              <a:gd name="connsiteX1" fmla="*/ 12192000 w 12192000"/>
              <a:gd name="connsiteY1" fmla="*/ 0 h 338667"/>
              <a:gd name="connsiteX2" fmla="*/ 12192000 w 12192000"/>
              <a:gd name="connsiteY2" fmla="*/ 338667 h 338667"/>
              <a:gd name="connsiteX3" fmla="*/ 6474534 w 12192000"/>
              <a:gd name="connsiteY3" fmla="*/ 338667 h 338667"/>
              <a:gd name="connsiteX4" fmla="*/ 0 w 12192000"/>
              <a:gd name="connsiteY4" fmla="*/ 0 h 338667"/>
              <a:gd name="connsiteX5" fmla="*/ 2556574 w 12192000"/>
              <a:gd name="connsiteY5" fmla="*/ 0 h 338667"/>
              <a:gd name="connsiteX6" fmla="*/ 2302161 w 12192000"/>
              <a:gd name="connsiteY6" fmla="*/ 338667 h 338667"/>
              <a:gd name="connsiteX7" fmla="*/ 0 w 12192000"/>
              <a:gd name="connsiteY7" fmla="*/ 338667 h 33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38667">
                <a:moveTo>
                  <a:pt x="6728947" y="0"/>
                </a:moveTo>
                <a:lnTo>
                  <a:pt x="12192000" y="0"/>
                </a:lnTo>
                <a:lnTo>
                  <a:pt x="12192000" y="338667"/>
                </a:lnTo>
                <a:lnTo>
                  <a:pt x="6474534" y="338667"/>
                </a:lnTo>
                <a:close/>
                <a:moveTo>
                  <a:pt x="0" y="0"/>
                </a:moveTo>
                <a:lnTo>
                  <a:pt x="2556574" y="0"/>
                </a:lnTo>
                <a:lnTo>
                  <a:pt x="2302161" y="338667"/>
                </a:lnTo>
                <a:lnTo>
                  <a:pt x="0" y="338667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任意多边形: 形状 29"/>
          <p:cNvSpPr/>
          <p:nvPr/>
        </p:nvSpPr>
        <p:spPr>
          <a:xfrm>
            <a:off x="6376999" y="2638928"/>
            <a:ext cx="286394" cy="338667"/>
          </a:xfrm>
          <a:custGeom>
            <a:avLst/>
            <a:gdLst>
              <a:gd name="connsiteX0" fmla="*/ 254413 w 286394"/>
              <a:gd name="connsiteY0" fmla="*/ 0 h 338667"/>
              <a:gd name="connsiteX1" fmla="*/ 286394 w 286394"/>
              <a:gd name="connsiteY1" fmla="*/ 0 h 338667"/>
              <a:gd name="connsiteX2" fmla="*/ 38148 w 286394"/>
              <a:gd name="connsiteY2" fmla="*/ 338667 h 338667"/>
              <a:gd name="connsiteX3" fmla="*/ 0 w 286394"/>
              <a:gd name="connsiteY3" fmla="*/ 338667 h 33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94" h="338667">
                <a:moveTo>
                  <a:pt x="254413" y="0"/>
                </a:moveTo>
                <a:lnTo>
                  <a:pt x="286394" y="0"/>
                </a:lnTo>
                <a:lnTo>
                  <a:pt x="38148" y="338667"/>
                </a:lnTo>
                <a:lnTo>
                  <a:pt x="0" y="338667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: 形状 30"/>
          <p:cNvSpPr/>
          <p:nvPr/>
        </p:nvSpPr>
        <p:spPr>
          <a:xfrm>
            <a:off x="2393133" y="2623324"/>
            <a:ext cx="286394" cy="338667"/>
          </a:xfrm>
          <a:custGeom>
            <a:avLst/>
            <a:gdLst>
              <a:gd name="connsiteX0" fmla="*/ 254413 w 286394"/>
              <a:gd name="connsiteY0" fmla="*/ 0 h 338667"/>
              <a:gd name="connsiteX1" fmla="*/ 286394 w 286394"/>
              <a:gd name="connsiteY1" fmla="*/ 0 h 338667"/>
              <a:gd name="connsiteX2" fmla="*/ 38148 w 286394"/>
              <a:gd name="connsiteY2" fmla="*/ 338667 h 338667"/>
              <a:gd name="connsiteX3" fmla="*/ 0 w 286394"/>
              <a:gd name="connsiteY3" fmla="*/ 338667 h 33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94" h="338667">
                <a:moveTo>
                  <a:pt x="254413" y="0"/>
                </a:moveTo>
                <a:lnTo>
                  <a:pt x="286394" y="0"/>
                </a:lnTo>
                <a:lnTo>
                  <a:pt x="38148" y="338667"/>
                </a:lnTo>
                <a:lnTo>
                  <a:pt x="0" y="338667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0" y="4018016"/>
            <a:ext cx="7320865" cy="92333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75000"/>
                  </a:schemeClr>
                </a:solidFill>
                <a:effectLst>
                  <a:innerShdw blurRad="63500" dist="50800">
                    <a:schemeClr val="bg1">
                      <a:alpha val="93000"/>
                    </a:schemeClr>
                  </a:innerShdw>
                </a:effectLst>
              </a:rPr>
              <a:t>THANKS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>
                  <a:lumMod val="75000"/>
                </a:schemeClr>
              </a:solidFill>
              <a:effectLst>
                <a:innerShdw blurRad="63500" dist="50800">
                  <a:schemeClr val="bg1">
                    <a:alpha val="93000"/>
                  </a:schemeClr>
                </a:innerShdw>
              </a:effectLst>
            </a:endParaRPr>
          </a:p>
        </p:txBody>
      </p:sp>
    </p:spTree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613991"/>
            <a:ext cx="12192000" cy="42440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blipFill dpi="0" rotWithShape="1">
            <a:blip r:embed="rId2"/>
            <a:srcRect/>
            <a:tile tx="25400" ty="254000" sx="100000" sy="100000" flip="none" algn="b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65313" y="2743200"/>
            <a:ext cx="3856764" cy="1520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1369521" y="3034367"/>
            <a:ext cx="3124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汉仪中宋S" panose="00020600040101010101" pitchFamily="18" charset="-122"/>
                <a:ea typeface="汉仪中宋S" panose="00020600040101010101" pitchFamily="18" charset="-122"/>
              </a:rPr>
              <a:t> </a:t>
            </a:r>
            <a:r>
              <a:rPr lang="zh-CN" altLang="en-US" sz="5400" b="1" dirty="0">
                <a:latin typeface="汉仪中宋S" panose="00020600040101010101" pitchFamily="18" charset="-122"/>
                <a:ea typeface="汉仪中宋S" panose="00020600040101010101" pitchFamily="18" charset="-122"/>
              </a:rPr>
              <a:t>项目</a:t>
            </a:r>
            <a:r>
              <a:rPr lang="zh-CN" altLang="en-US" sz="5400" dirty="0">
                <a:latin typeface="汉仪中宋S" panose="00020600040101010101" pitchFamily="18" charset="-122"/>
                <a:ea typeface="汉仪中宋S" panose="00020600040101010101" pitchFamily="18" charset="-122"/>
              </a:rPr>
              <a:t>介绍</a:t>
            </a:r>
          </a:p>
        </p:txBody>
      </p:sp>
      <p:sp>
        <p:nvSpPr>
          <p:cNvPr id="16" name="椭圆 15"/>
          <p:cNvSpPr/>
          <p:nvPr/>
        </p:nvSpPr>
        <p:spPr>
          <a:xfrm>
            <a:off x="953885" y="3209705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93208" y="3339014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: 形状 22"/>
          <p:cNvSpPr/>
          <p:nvPr/>
        </p:nvSpPr>
        <p:spPr>
          <a:xfrm rot="5400000">
            <a:off x="4252671" y="2830669"/>
            <a:ext cx="291549" cy="278297"/>
          </a:xfrm>
          <a:custGeom>
            <a:avLst/>
            <a:gdLst>
              <a:gd name="connsiteX0" fmla="*/ 0 w 291549"/>
              <a:gd name="connsiteY0" fmla="*/ 278297 h 278297"/>
              <a:gd name="connsiteX1" fmla="*/ 0 w 291549"/>
              <a:gd name="connsiteY1" fmla="*/ 0 h 278297"/>
              <a:gd name="connsiteX2" fmla="*/ 59636 w 291549"/>
              <a:gd name="connsiteY2" fmla="*/ 0 h 278297"/>
              <a:gd name="connsiteX3" fmla="*/ 59636 w 291549"/>
              <a:gd name="connsiteY3" fmla="*/ 1 h 278297"/>
              <a:gd name="connsiteX4" fmla="*/ 291549 w 291549"/>
              <a:gd name="connsiteY4" fmla="*/ 1 h 278297"/>
              <a:gd name="connsiteX5" fmla="*/ 291549 w 291549"/>
              <a:gd name="connsiteY5" fmla="*/ 59636 h 278297"/>
              <a:gd name="connsiteX6" fmla="*/ 59636 w 291549"/>
              <a:gd name="connsiteY6" fmla="*/ 59636 h 278297"/>
              <a:gd name="connsiteX7" fmla="*/ 59636 w 291549"/>
              <a:gd name="connsiteY7" fmla="*/ 278297 h 278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1549" h="278297">
                <a:moveTo>
                  <a:pt x="0" y="278297"/>
                </a:moveTo>
                <a:lnTo>
                  <a:pt x="0" y="0"/>
                </a:lnTo>
                <a:lnTo>
                  <a:pt x="59636" y="0"/>
                </a:lnTo>
                <a:lnTo>
                  <a:pt x="59636" y="1"/>
                </a:lnTo>
                <a:lnTo>
                  <a:pt x="291549" y="1"/>
                </a:lnTo>
                <a:lnTo>
                  <a:pt x="291549" y="59636"/>
                </a:lnTo>
                <a:lnTo>
                  <a:pt x="59636" y="59636"/>
                </a:lnTo>
                <a:lnTo>
                  <a:pt x="59636" y="278297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任意多边形: 形状 23"/>
          <p:cNvSpPr/>
          <p:nvPr/>
        </p:nvSpPr>
        <p:spPr>
          <a:xfrm rot="16200000">
            <a:off x="788211" y="3687040"/>
            <a:ext cx="291549" cy="278297"/>
          </a:xfrm>
          <a:custGeom>
            <a:avLst/>
            <a:gdLst>
              <a:gd name="connsiteX0" fmla="*/ 0 w 291549"/>
              <a:gd name="connsiteY0" fmla="*/ 278297 h 278297"/>
              <a:gd name="connsiteX1" fmla="*/ 0 w 291549"/>
              <a:gd name="connsiteY1" fmla="*/ 0 h 278297"/>
              <a:gd name="connsiteX2" fmla="*/ 59636 w 291549"/>
              <a:gd name="connsiteY2" fmla="*/ 0 h 278297"/>
              <a:gd name="connsiteX3" fmla="*/ 59636 w 291549"/>
              <a:gd name="connsiteY3" fmla="*/ 1 h 278297"/>
              <a:gd name="connsiteX4" fmla="*/ 291549 w 291549"/>
              <a:gd name="connsiteY4" fmla="*/ 1 h 278297"/>
              <a:gd name="connsiteX5" fmla="*/ 291549 w 291549"/>
              <a:gd name="connsiteY5" fmla="*/ 59636 h 278297"/>
              <a:gd name="connsiteX6" fmla="*/ 59636 w 291549"/>
              <a:gd name="connsiteY6" fmla="*/ 59636 h 278297"/>
              <a:gd name="connsiteX7" fmla="*/ 59636 w 291549"/>
              <a:gd name="connsiteY7" fmla="*/ 278297 h 278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1549" h="278297">
                <a:moveTo>
                  <a:pt x="0" y="278297"/>
                </a:moveTo>
                <a:lnTo>
                  <a:pt x="0" y="0"/>
                </a:lnTo>
                <a:lnTo>
                  <a:pt x="59636" y="0"/>
                </a:lnTo>
                <a:lnTo>
                  <a:pt x="59636" y="1"/>
                </a:lnTo>
                <a:lnTo>
                  <a:pt x="291549" y="1"/>
                </a:lnTo>
                <a:lnTo>
                  <a:pt x="291549" y="59636"/>
                </a:lnTo>
                <a:lnTo>
                  <a:pt x="59636" y="59636"/>
                </a:lnTo>
                <a:lnTo>
                  <a:pt x="59636" y="278297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00225" y="4878705"/>
            <a:ext cx="9652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/>
              <a:t>安全管</a:t>
            </a:r>
            <a:r>
              <a:rPr lang="en-US" altLang="zh-CN" sz="4000"/>
              <a:t>“</a:t>
            </a:r>
            <a:r>
              <a:rPr lang="zh-CN" altLang="en-US" sz="4000"/>
              <a:t>家</a:t>
            </a:r>
            <a:r>
              <a:rPr lang="en-US" altLang="zh-CN" sz="4000"/>
              <a:t>”</a:t>
            </a:r>
            <a:r>
              <a:rPr lang="zh-CN" altLang="en-US" sz="4000"/>
              <a:t>，专注于实验室安全的</a:t>
            </a:r>
            <a:r>
              <a:rPr lang="en-US" altLang="zh-CN" sz="4000"/>
              <a:t>360</a:t>
            </a:r>
            <a:r>
              <a:rPr lang="zh-CN" altLang="en-US" sz="4000"/>
              <a:t>卫士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项目背景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Group 39"/>
          <p:cNvGrpSpPr/>
          <p:nvPr/>
        </p:nvGrpSpPr>
        <p:grpSpPr>
          <a:xfrm>
            <a:off x="6636934" y="2248819"/>
            <a:ext cx="700959" cy="435670"/>
            <a:chOff x="2292350" y="982663"/>
            <a:chExt cx="973138" cy="604837"/>
          </a:xfrm>
          <a:solidFill>
            <a:schemeClr val="bg1"/>
          </a:solidFill>
        </p:grpSpPr>
        <p:sp>
          <p:nvSpPr>
            <p:cNvPr id="21" name="Freeform 14"/>
            <p:cNvSpPr/>
            <p:nvPr/>
          </p:nvSpPr>
          <p:spPr bwMode="auto">
            <a:xfrm>
              <a:off x="2713038" y="1352550"/>
              <a:ext cx="49213" cy="50800"/>
            </a:xfrm>
            <a:custGeom>
              <a:avLst/>
              <a:gdLst>
                <a:gd name="T0" fmla="*/ 95 w 190"/>
                <a:gd name="T1" fmla="*/ 0 h 190"/>
                <a:gd name="T2" fmla="*/ 119 w 190"/>
                <a:gd name="T3" fmla="*/ 3 h 190"/>
                <a:gd name="T4" fmla="*/ 143 w 190"/>
                <a:gd name="T5" fmla="*/ 13 h 190"/>
                <a:gd name="T6" fmla="*/ 162 w 190"/>
                <a:gd name="T7" fmla="*/ 28 h 190"/>
                <a:gd name="T8" fmla="*/ 176 w 190"/>
                <a:gd name="T9" fmla="*/ 48 h 190"/>
                <a:gd name="T10" fmla="*/ 186 w 190"/>
                <a:gd name="T11" fmla="*/ 70 h 190"/>
                <a:gd name="T12" fmla="*/ 190 w 190"/>
                <a:gd name="T13" fmla="*/ 95 h 190"/>
                <a:gd name="T14" fmla="*/ 186 w 190"/>
                <a:gd name="T15" fmla="*/ 120 h 190"/>
                <a:gd name="T16" fmla="*/ 176 w 190"/>
                <a:gd name="T17" fmla="*/ 143 h 190"/>
                <a:gd name="T18" fmla="*/ 162 w 190"/>
                <a:gd name="T19" fmla="*/ 163 h 190"/>
                <a:gd name="T20" fmla="*/ 143 w 190"/>
                <a:gd name="T21" fmla="*/ 177 h 190"/>
                <a:gd name="T22" fmla="*/ 119 w 190"/>
                <a:gd name="T23" fmla="*/ 186 h 190"/>
                <a:gd name="T24" fmla="*/ 95 w 190"/>
                <a:gd name="T25" fmla="*/ 190 h 190"/>
                <a:gd name="T26" fmla="*/ 69 w 190"/>
                <a:gd name="T27" fmla="*/ 186 h 190"/>
                <a:gd name="T28" fmla="*/ 47 w 190"/>
                <a:gd name="T29" fmla="*/ 177 h 190"/>
                <a:gd name="T30" fmla="*/ 28 w 190"/>
                <a:gd name="T31" fmla="*/ 163 h 190"/>
                <a:gd name="T32" fmla="*/ 12 w 190"/>
                <a:gd name="T33" fmla="*/ 143 h 190"/>
                <a:gd name="T34" fmla="*/ 3 w 190"/>
                <a:gd name="T35" fmla="*/ 120 h 190"/>
                <a:gd name="T36" fmla="*/ 0 w 190"/>
                <a:gd name="T37" fmla="*/ 95 h 190"/>
                <a:gd name="T38" fmla="*/ 3 w 190"/>
                <a:gd name="T39" fmla="*/ 70 h 190"/>
                <a:gd name="T40" fmla="*/ 12 w 190"/>
                <a:gd name="T41" fmla="*/ 48 h 190"/>
                <a:gd name="T42" fmla="*/ 28 w 190"/>
                <a:gd name="T43" fmla="*/ 28 h 190"/>
                <a:gd name="T44" fmla="*/ 47 w 190"/>
                <a:gd name="T45" fmla="*/ 13 h 190"/>
                <a:gd name="T46" fmla="*/ 69 w 190"/>
                <a:gd name="T47" fmla="*/ 3 h 190"/>
                <a:gd name="T48" fmla="*/ 95 w 190"/>
                <a:gd name="T49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190">
                  <a:moveTo>
                    <a:pt x="95" y="0"/>
                  </a:moveTo>
                  <a:lnTo>
                    <a:pt x="119" y="3"/>
                  </a:lnTo>
                  <a:lnTo>
                    <a:pt x="143" y="13"/>
                  </a:lnTo>
                  <a:lnTo>
                    <a:pt x="162" y="28"/>
                  </a:lnTo>
                  <a:lnTo>
                    <a:pt x="176" y="48"/>
                  </a:lnTo>
                  <a:lnTo>
                    <a:pt x="186" y="70"/>
                  </a:lnTo>
                  <a:lnTo>
                    <a:pt x="190" y="95"/>
                  </a:lnTo>
                  <a:lnTo>
                    <a:pt x="186" y="120"/>
                  </a:lnTo>
                  <a:lnTo>
                    <a:pt x="176" y="143"/>
                  </a:lnTo>
                  <a:lnTo>
                    <a:pt x="162" y="163"/>
                  </a:lnTo>
                  <a:lnTo>
                    <a:pt x="143" y="177"/>
                  </a:lnTo>
                  <a:lnTo>
                    <a:pt x="119" y="186"/>
                  </a:lnTo>
                  <a:lnTo>
                    <a:pt x="95" y="190"/>
                  </a:lnTo>
                  <a:lnTo>
                    <a:pt x="69" y="186"/>
                  </a:lnTo>
                  <a:lnTo>
                    <a:pt x="47" y="177"/>
                  </a:lnTo>
                  <a:lnTo>
                    <a:pt x="28" y="163"/>
                  </a:lnTo>
                  <a:lnTo>
                    <a:pt x="12" y="143"/>
                  </a:lnTo>
                  <a:lnTo>
                    <a:pt x="3" y="120"/>
                  </a:lnTo>
                  <a:lnTo>
                    <a:pt x="0" y="95"/>
                  </a:lnTo>
                  <a:lnTo>
                    <a:pt x="3" y="70"/>
                  </a:lnTo>
                  <a:lnTo>
                    <a:pt x="12" y="48"/>
                  </a:lnTo>
                  <a:lnTo>
                    <a:pt x="28" y="28"/>
                  </a:lnTo>
                  <a:lnTo>
                    <a:pt x="47" y="13"/>
                  </a:lnTo>
                  <a:lnTo>
                    <a:pt x="69" y="3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2803525" y="1352550"/>
              <a:ext cx="50800" cy="50800"/>
            </a:xfrm>
            <a:custGeom>
              <a:avLst/>
              <a:gdLst>
                <a:gd name="T0" fmla="*/ 95 w 189"/>
                <a:gd name="T1" fmla="*/ 0 h 190"/>
                <a:gd name="T2" fmla="*/ 120 w 189"/>
                <a:gd name="T3" fmla="*/ 3 h 190"/>
                <a:gd name="T4" fmla="*/ 143 w 189"/>
                <a:gd name="T5" fmla="*/ 13 h 190"/>
                <a:gd name="T6" fmla="*/ 163 w 189"/>
                <a:gd name="T7" fmla="*/ 28 h 190"/>
                <a:gd name="T8" fmla="*/ 177 w 189"/>
                <a:gd name="T9" fmla="*/ 48 h 190"/>
                <a:gd name="T10" fmla="*/ 186 w 189"/>
                <a:gd name="T11" fmla="*/ 70 h 190"/>
                <a:gd name="T12" fmla="*/ 189 w 189"/>
                <a:gd name="T13" fmla="*/ 95 h 190"/>
                <a:gd name="T14" fmla="*/ 186 w 189"/>
                <a:gd name="T15" fmla="*/ 120 h 190"/>
                <a:gd name="T16" fmla="*/ 177 w 189"/>
                <a:gd name="T17" fmla="*/ 143 h 190"/>
                <a:gd name="T18" fmla="*/ 163 w 189"/>
                <a:gd name="T19" fmla="*/ 163 h 190"/>
                <a:gd name="T20" fmla="*/ 143 w 189"/>
                <a:gd name="T21" fmla="*/ 177 h 190"/>
                <a:gd name="T22" fmla="*/ 120 w 189"/>
                <a:gd name="T23" fmla="*/ 186 h 190"/>
                <a:gd name="T24" fmla="*/ 95 w 189"/>
                <a:gd name="T25" fmla="*/ 190 h 190"/>
                <a:gd name="T26" fmla="*/ 70 w 189"/>
                <a:gd name="T27" fmla="*/ 186 h 190"/>
                <a:gd name="T28" fmla="*/ 47 w 189"/>
                <a:gd name="T29" fmla="*/ 177 h 190"/>
                <a:gd name="T30" fmla="*/ 28 w 189"/>
                <a:gd name="T31" fmla="*/ 163 h 190"/>
                <a:gd name="T32" fmla="*/ 13 w 189"/>
                <a:gd name="T33" fmla="*/ 143 h 190"/>
                <a:gd name="T34" fmla="*/ 3 w 189"/>
                <a:gd name="T35" fmla="*/ 120 h 190"/>
                <a:gd name="T36" fmla="*/ 0 w 189"/>
                <a:gd name="T37" fmla="*/ 95 h 190"/>
                <a:gd name="T38" fmla="*/ 3 w 189"/>
                <a:gd name="T39" fmla="*/ 70 h 190"/>
                <a:gd name="T40" fmla="*/ 13 w 189"/>
                <a:gd name="T41" fmla="*/ 48 h 190"/>
                <a:gd name="T42" fmla="*/ 28 w 189"/>
                <a:gd name="T43" fmla="*/ 28 h 190"/>
                <a:gd name="T44" fmla="*/ 47 w 189"/>
                <a:gd name="T45" fmla="*/ 13 h 190"/>
                <a:gd name="T46" fmla="*/ 70 w 189"/>
                <a:gd name="T47" fmla="*/ 3 h 190"/>
                <a:gd name="T48" fmla="*/ 95 w 189"/>
                <a:gd name="T49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9" h="190">
                  <a:moveTo>
                    <a:pt x="95" y="0"/>
                  </a:moveTo>
                  <a:lnTo>
                    <a:pt x="120" y="3"/>
                  </a:lnTo>
                  <a:lnTo>
                    <a:pt x="143" y="13"/>
                  </a:lnTo>
                  <a:lnTo>
                    <a:pt x="163" y="28"/>
                  </a:lnTo>
                  <a:lnTo>
                    <a:pt x="177" y="48"/>
                  </a:lnTo>
                  <a:lnTo>
                    <a:pt x="186" y="70"/>
                  </a:lnTo>
                  <a:lnTo>
                    <a:pt x="189" y="95"/>
                  </a:lnTo>
                  <a:lnTo>
                    <a:pt x="186" y="120"/>
                  </a:lnTo>
                  <a:lnTo>
                    <a:pt x="177" y="143"/>
                  </a:lnTo>
                  <a:lnTo>
                    <a:pt x="163" y="163"/>
                  </a:lnTo>
                  <a:lnTo>
                    <a:pt x="143" y="177"/>
                  </a:lnTo>
                  <a:lnTo>
                    <a:pt x="120" y="186"/>
                  </a:lnTo>
                  <a:lnTo>
                    <a:pt x="95" y="190"/>
                  </a:lnTo>
                  <a:lnTo>
                    <a:pt x="70" y="186"/>
                  </a:lnTo>
                  <a:lnTo>
                    <a:pt x="47" y="177"/>
                  </a:lnTo>
                  <a:lnTo>
                    <a:pt x="28" y="163"/>
                  </a:lnTo>
                  <a:lnTo>
                    <a:pt x="13" y="143"/>
                  </a:lnTo>
                  <a:lnTo>
                    <a:pt x="3" y="120"/>
                  </a:lnTo>
                  <a:lnTo>
                    <a:pt x="0" y="95"/>
                  </a:lnTo>
                  <a:lnTo>
                    <a:pt x="3" y="70"/>
                  </a:lnTo>
                  <a:lnTo>
                    <a:pt x="13" y="48"/>
                  </a:lnTo>
                  <a:lnTo>
                    <a:pt x="28" y="28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2606675" y="1117600"/>
              <a:ext cx="314325" cy="215900"/>
            </a:xfrm>
            <a:custGeom>
              <a:avLst/>
              <a:gdLst>
                <a:gd name="T0" fmla="*/ 82 w 1188"/>
                <a:gd name="T1" fmla="*/ 0 h 819"/>
                <a:gd name="T2" fmla="*/ 103 w 1188"/>
                <a:gd name="T3" fmla="*/ 4 h 819"/>
                <a:gd name="T4" fmla="*/ 122 w 1188"/>
                <a:gd name="T5" fmla="*/ 13 h 819"/>
                <a:gd name="T6" fmla="*/ 212 w 1188"/>
                <a:gd name="T7" fmla="*/ 68 h 819"/>
                <a:gd name="T8" fmla="*/ 225 w 1188"/>
                <a:gd name="T9" fmla="*/ 78 h 819"/>
                <a:gd name="T10" fmla="*/ 237 w 1188"/>
                <a:gd name="T11" fmla="*/ 92 h 819"/>
                <a:gd name="T12" fmla="*/ 244 w 1188"/>
                <a:gd name="T13" fmla="*/ 107 h 819"/>
                <a:gd name="T14" fmla="*/ 293 w 1188"/>
                <a:gd name="T15" fmla="*/ 231 h 819"/>
                <a:gd name="T16" fmla="*/ 1141 w 1188"/>
                <a:gd name="T17" fmla="*/ 231 h 819"/>
                <a:gd name="T18" fmla="*/ 1156 w 1188"/>
                <a:gd name="T19" fmla="*/ 233 h 819"/>
                <a:gd name="T20" fmla="*/ 1169 w 1188"/>
                <a:gd name="T21" fmla="*/ 241 h 819"/>
                <a:gd name="T22" fmla="*/ 1180 w 1188"/>
                <a:gd name="T23" fmla="*/ 252 h 819"/>
                <a:gd name="T24" fmla="*/ 1186 w 1188"/>
                <a:gd name="T25" fmla="*/ 266 h 819"/>
                <a:gd name="T26" fmla="*/ 1188 w 1188"/>
                <a:gd name="T27" fmla="*/ 281 h 819"/>
                <a:gd name="T28" fmla="*/ 1185 w 1188"/>
                <a:gd name="T29" fmla="*/ 296 h 819"/>
                <a:gd name="T30" fmla="*/ 996 w 1188"/>
                <a:gd name="T31" fmla="*/ 788 h 819"/>
                <a:gd name="T32" fmla="*/ 988 w 1188"/>
                <a:gd name="T33" fmla="*/ 802 h 819"/>
                <a:gd name="T34" fmla="*/ 978 w 1188"/>
                <a:gd name="T35" fmla="*/ 811 h 819"/>
                <a:gd name="T36" fmla="*/ 966 w 1188"/>
                <a:gd name="T37" fmla="*/ 817 h 819"/>
                <a:gd name="T38" fmla="*/ 951 w 1188"/>
                <a:gd name="T39" fmla="*/ 819 h 819"/>
                <a:gd name="T40" fmla="*/ 380 w 1188"/>
                <a:gd name="T41" fmla="*/ 819 h 819"/>
                <a:gd name="T42" fmla="*/ 366 w 1188"/>
                <a:gd name="T43" fmla="*/ 817 h 819"/>
                <a:gd name="T44" fmla="*/ 354 w 1188"/>
                <a:gd name="T45" fmla="*/ 811 h 819"/>
                <a:gd name="T46" fmla="*/ 344 w 1188"/>
                <a:gd name="T47" fmla="*/ 802 h 819"/>
                <a:gd name="T48" fmla="*/ 336 w 1188"/>
                <a:gd name="T49" fmla="*/ 788 h 819"/>
                <a:gd name="T50" fmla="*/ 105 w 1188"/>
                <a:gd name="T51" fmla="*/ 190 h 819"/>
                <a:gd name="T52" fmla="*/ 38 w 1188"/>
                <a:gd name="T53" fmla="*/ 149 h 819"/>
                <a:gd name="T54" fmla="*/ 22 w 1188"/>
                <a:gd name="T55" fmla="*/ 135 h 819"/>
                <a:gd name="T56" fmla="*/ 9 w 1188"/>
                <a:gd name="T57" fmla="*/ 118 h 819"/>
                <a:gd name="T58" fmla="*/ 3 w 1188"/>
                <a:gd name="T59" fmla="*/ 98 h 819"/>
                <a:gd name="T60" fmla="*/ 0 w 1188"/>
                <a:gd name="T61" fmla="*/ 78 h 819"/>
                <a:gd name="T62" fmla="*/ 4 w 1188"/>
                <a:gd name="T63" fmla="*/ 58 h 819"/>
                <a:gd name="T64" fmla="*/ 13 w 1188"/>
                <a:gd name="T65" fmla="*/ 38 h 819"/>
                <a:gd name="T66" fmla="*/ 26 w 1188"/>
                <a:gd name="T67" fmla="*/ 21 h 819"/>
                <a:gd name="T68" fmla="*/ 43 w 1188"/>
                <a:gd name="T69" fmla="*/ 9 h 819"/>
                <a:gd name="T70" fmla="*/ 62 w 1188"/>
                <a:gd name="T71" fmla="*/ 3 h 819"/>
                <a:gd name="T72" fmla="*/ 82 w 1188"/>
                <a:gd name="T7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88" h="819">
                  <a:moveTo>
                    <a:pt x="82" y="0"/>
                  </a:moveTo>
                  <a:lnTo>
                    <a:pt x="103" y="4"/>
                  </a:lnTo>
                  <a:lnTo>
                    <a:pt x="122" y="13"/>
                  </a:lnTo>
                  <a:lnTo>
                    <a:pt x="212" y="68"/>
                  </a:lnTo>
                  <a:lnTo>
                    <a:pt x="225" y="78"/>
                  </a:lnTo>
                  <a:lnTo>
                    <a:pt x="237" y="92"/>
                  </a:lnTo>
                  <a:lnTo>
                    <a:pt x="244" y="107"/>
                  </a:lnTo>
                  <a:lnTo>
                    <a:pt x="293" y="231"/>
                  </a:lnTo>
                  <a:lnTo>
                    <a:pt x="1141" y="231"/>
                  </a:lnTo>
                  <a:lnTo>
                    <a:pt x="1156" y="233"/>
                  </a:lnTo>
                  <a:lnTo>
                    <a:pt x="1169" y="241"/>
                  </a:lnTo>
                  <a:lnTo>
                    <a:pt x="1180" y="252"/>
                  </a:lnTo>
                  <a:lnTo>
                    <a:pt x="1186" y="266"/>
                  </a:lnTo>
                  <a:lnTo>
                    <a:pt x="1188" y="281"/>
                  </a:lnTo>
                  <a:lnTo>
                    <a:pt x="1185" y="296"/>
                  </a:lnTo>
                  <a:lnTo>
                    <a:pt x="996" y="788"/>
                  </a:lnTo>
                  <a:lnTo>
                    <a:pt x="988" y="802"/>
                  </a:lnTo>
                  <a:lnTo>
                    <a:pt x="978" y="811"/>
                  </a:lnTo>
                  <a:lnTo>
                    <a:pt x="966" y="817"/>
                  </a:lnTo>
                  <a:lnTo>
                    <a:pt x="951" y="819"/>
                  </a:lnTo>
                  <a:lnTo>
                    <a:pt x="380" y="819"/>
                  </a:lnTo>
                  <a:lnTo>
                    <a:pt x="366" y="817"/>
                  </a:lnTo>
                  <a:lnTo>
                    <a:pt x="354" y="811"/>
                  </a:lnTo>
                  <a:lnTo>
                    <a:pt x="344" y="802"/>
                  </a:lnTo>
                  <a:lnTo>
                    <a:pt x="336" y="788"/>
                  </a:lnTo>
                  <a:lnTo>
                    <a:pt x="105" y="190"/>
                  </a:lnTo>
                  <a:lnTo>
                    <a:pt x="38" y="149"/>
                  </a:lnTo>
                  <a:lnTo>
                    <a:pt x="22" y="135"/>
                  </a:lnTo>
                  <a:lnTo>
                    <a:pt x="9" y="118"/>
                  </a:lnTo>
                  <a:lnTo>
                    <a:pt x="3" y="98"/>
                  </a:lnTo>
                  <a:lnTo>
                    <a:pt x="0" y="78"/>
                  </a:lnTo>
                  <a:lnTo>
                    <a:pt x="4" y="58"/>
                  </a:lnTo>
                  <a:lnTo>
                    <a:pt x="13" y="38"/>
                  </a:lnTo>
                  <a:lnTo>
                    <a:pt x="26" y="21"/>
                  </a:lnTo>
                  <a:lnTo>
                    <a:pt x="43" y="9"/>
                  </a:lnTo>
                  <a:lnTo>
                    <a:pt x="62" y="3"/>
                  </a:lnTo>
                  <a:lnTo>
                    <a:pt x="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2292350" y="982663"/>
              <a:ext cx="973138" cy="604837"/>
            </a:xfrm>
            <a:custGeom>
              <a:avLst/>
              <a:gdLst>
                <a:gd name="T0" fmla="*/ 495 w 3678"/>
                <a:gd name="T1" fmla="*/ 1854 h 2285"/>
                <a:gd name="T2" fmla="*/ 3175 w 3678"/>
                <a:gd name="T3" fmla="*/ 242 h 2285"/>
                <a:gd name="T4" fmla="*/ 391 w 3678"/>
                <a:gd name="T5" fmla="*/ 0 h 2285"/>
                <a:gd name="T6" fmla="*/ 3306 w 3678"/>
                <a:gd name="T7" fmla="*/ 4 h 2285"/>
                <a:gd name="T8" fmla="*/ 3356 w 3678"/>
                <a:gd name="T9" fmla="*/ 25 h 2285"/>
                <a:gd name="T10" fmla="*/ 3394 w 3678"/>
                <a:gd name="T11" fmla="*/ 62 h 2285"/>
                <a:gd name="T12" fmla="*/ 3414 w 3678"/>
                <a:gd name="T13" fmla="*/ 112 h 2285"/>
                <a:gd name="T14" fmla="*/ 3417 w 3678"/>
                <a:gd name="T15" fmla="*/ 1948 h 2285"/>
                <a:gd name="T16" fmla="*/ 3635 w 3678"/>
                <a:gd name="T17" fmla="*/ 1952 h 2285"/>
                <a:gd name="T18" fmla="*/ 3666 w 3678"/>
                <a:gd name="T19" fmla="*/ 1974 h 2285"/>
                <a:gd name="T20" fmla="*/ 3678 w 3678"/>
                <a:gd name="T21" fmla="*/ 2012 h 2285"/>
                <a:gd name="T22" fmla="*/ 3667 w 3678"/>
                <a:gd name="T23" fmla="*/ 2091 h 2285"/>
                <a:gd name="T24" fmla="*/ 3633 w 3678"/>
                <a:gd name="T25" fmla="*/ 2161 h 2285"/>
                <a:gd name="T26" fmla="*/ 3584 w 3678"/>
                <a:gd name="T27" fmla="*/ 2218 h 2285"/>
                <a:gd name="T28" fmla="*/ 3520 w 3678"/>
                <a:gd name="T29" fmla="*/ 2260 h 2285"/>
                <a:gd name="T30" fmla="*/ 3445 w 3678"/>
                <a:gd name="T31" fmla="*/ 2283 h 2285"/>
                <a:gd name="T32" fmla="*/ 2903 w 3678"/>
                <a:gd name="T33" fmla="*/ 2285 h 2285"/>
                <a:gd name="T34" fmla="*/ 2900 w 3678"/>
                <a:gd name="T35" fmla="*/ 2147 h 2285"/>
                <a:gd name="T36" fmla="*/ 2881 w 3678"/>
                <a:gd name="T37" fmla="*/ 2113 h 2285"/>
                <a:gd name="T38" fmla="*/ 2847 w 3678"/>
                <a:gd name="T39" fmla="*/ 2093 h 2285"/>
                <a:gd name="T40" fmla="*/ 2806 w 3678"/>
                <a:gd name="T41" fmla="*/ 2093 h 2285"/>
                <a:gd name="T42" fmla="*/ 2773 w 3678"/>
                <a:gd name="T43" fmla="*/ 2113 h 2285"/>
                <a:gd name="T44" fmla="*/ 2753 w 3678"/>
                <a:gd name="T45" fmla="*/ 2147 h 2285"/>
                <a:gd name="T46" fmla="*/ 2751 w 3678"/>
                <a:gd name="T47" fmla="*/ 2285 h 2285"/>
                <a:gd name="T48" fmla="*/ 2626 w 3678"/>
                <a:gd name="T49" fmla="*/ 2167 h 2285"/>
                <a:gd name="T50" fmla="*/ 2616 w 3678"/>
                <a:gd name="T51" fmla="*/ 2129 h 2285"/>
                <a:gd name="T52" fmla="*/ 2588 w 3678"/>
                <a:gd name="T53" fmla="*/ 2101 h 2285"/>
                <a:gd name="T54" fmla="*/ 2550 w 3678"/>
                <a:gd name="T55" fmla="*/ 2091 h 2285"/>
                <a:gd name="T56" fmla="*/ 2511 w 3678"/>
                <a:gd name="T57" fmla="*/ 2101 h 2285"/>
                <a:gd name="T58" fmla="*/ 2484 w 3678"/>
                <a:gd name="T59" fmla="*/ 2129 h 2285"/>
                <a:gd name="T60" fmla="*/ 2473 w 3678"/>
                <a:gd name="T61" fmla="*/ 2167 h 2285"/>
                <a:gd name="T62" fmla="*/ 273 w 3678"/>
                <a:gd name="T63" fmla="*/ 2285 h 2285"/>
                <a:gd name="T64" fmla="*/ 195 w 3678"/>
                <a:gd name="T65" fmla="*/ 2274 h 2285"/>
                <a:gd name="T66" fmla="*/ 125 w 3678"/>
                <a:gd name="T67" fmla="*/ 2241 h 2285"/>
                <a:gd name="T68" fmla="*/ 67 w 3678"/>
                <a:gd name="T69" fmla="*/ 2191 h 2285"/>
                <a:gd name="T70" fmla="*/ 26 w 3678"/>
                <a:gd name="T71" fmla="*/ 2127 h 2285"/>
                <a:gd name="T72" fmla="*/ 3 w 3678"/>
                <a:gd name="T73" fmla="*/ 2052 h 2285"/>
                <a:gd name="T74" fmla="*/ 3 w 3678"/>
                <a:gd name="T75" fmla="*/ 1992 h 2285"/>
                <a:gd name="T76" fmla="*/ 26 w 3678"/>
                <a:gd name="T77" fmla="*/ 1961 h 2285"/>
                <a:gd name="T78" fmla="*/ 64 w 3678"/>
                <a:gd name="T79" fmla="*/ 1948 h 2285"/>
                <a:gd name="T80" fmla="*/ 253 w 3678"/>
                <a:gd name="T81" fmla="*/ 140 h 2285"/>
                <a:gd name="T82" fmla="*/ 263 w 3678"/>
                <a:gd name="T83" fmla="*/ 85 h 2285"/>
                <a:gd name="T84" fmla="*/ 293 w 3678"/>
                <a:gd name="T85" fmla="*/ 41 h 2285"/>
                <a:gd name="T86" fmla="*/ 338 w 3678"/>
                <a:gd name="T87" fmla="*/ 11 h 2285"/>
                <a:gd name="T88" fmla="*/ 391 w 3678"/>
                <a:gd name="T89" fmla="*/ 0 h 2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78" h="2285">
                  <a:moveTo>
                    <a:pt x="495" y="242"/>
                  </a:moveTo>
                  <a:lnTo>
                    <a:pt x="495" y="1854"/>
                  </a:lnTo>
                  <a:lnTo>
                    <a:pt x="3175" y="1854"/>
                  </a:lnTo>
                  <a:lnTo>
                    <a:pt x="3175" y="242"/>
                  </a:lnTo>
                  <a:lnTo>
                    <a:pt x="495" y="242"/>
                  </a:lnTo>
                  <a:close/>
                  <a:moveTo>
                    <a:pt x="391" y="0"/>
                  </a:moveTo>
                  <a:lnTo>
                    <a:pt x="3278" y="0"/>
                  </a:lnTo>
                  <a:lnTo>
                    <a:pt x="3306" y="4"/>
                  </a:lnTo>
                  <a:lnTo>
                    <a:pt x="3332" y="11"/>
                  </a:lnTo>
                  <a:lnTo>
                    <a:pt x="3356" y="25"/>
                  </a:lnTo>
                  <a:lnTo>
                    <a:pt x="3376" y="41"/>
                  </a:lnTo>
                  <a:lnTo>
                    <a:pt x="3394" y="62"/>
                  </a:lnTo>
                  <a:lnTo>
                    <a:pt x="3406" y="85"/>
                  </a:lnTo>
                  <a:lnTo>
                    <a:pt x="3414" y="112"/>
                  </a:lnTo>
                  <a:lnTo>
                    <a:pt x="3417" y="140"/>
                  </a:lnTo>
                  <a:lnTo>
                    <a:pt x="3417" y="1948"/>
                  </a:lnTo>
                  <a:lnTo>
                    <a:pt x="3614" y="1948"/>
                  </a:lnTo>
                  <a:lnTo>
                    <a:pt x="3635" y="1952"/>
                  </a:lnTo>
                  <a:lnTo>
                    <a:pt x="3652" y="1961"/>
                  </a:lnTo>
                  <a:lnTo>
                    <a:pt x="3666" y="1974"/>
                  </a:lnTo>
                  <a:lnTo>
                    <a:pt x="3675" y="1992"/>
                  </a:lnTo>
                  <a:lnTo>
                    <a:pt x="3678" y="2012"/>
                  </a:lnTo>
                  <a:lnTo>
                    <a:pt x="3675" y="2052"/>
                  </a:lnTo>
                  <a:lnTo>
                    <a:pt x="3667" y="2091"/>
                  </a:lnTo>
                  <a:lnTo>
                    <a:pt x="3652" y="2127"/>
                  </a:lnTo>
                  <a:lnTo>
                    <a:pt x="3633" y="2161"/>
                  </a:lnTo>
                  <a:lnTo>
                    <a:pt x="3611" y="2191"/>
                  </a:lnTo>
                  <a:lnTo>
                    <a:pt x="3584" y="2218"/>
                  </a:lnTo>
                  <a:lnTo>
                    <a:pt x="3553" y="2241"/>
                  </a:lnTo>
                  <a:lnTo>
                    <a:pt x="3520" y="2260"/>
                  </a:lnTo>
                  <a:lnTo>
                    <a:pt x="3483" y="2274"/>
                  </a:lnTo>
                  <a:lnTo>
                    <a:pt x="3445" y="2283"/>
                  </a:lnTo>
                  <a:lnTo>
                    <a:pt x="3405" y="2285"/>
                  </a:lnTo>
                  <a:lnTo>
                    <a:pt x="2903" y="2285"/>
                  </a:lnTo>
                  <a:lnTo>
                    <a:pt x="2903" y="2167"/>
                  </a:lnTo>
                  <a:lnTo>
                    <a:pt x="2900" y="2147"/>
                  </a:lnTo>
                  <a:lnTo>
                    <a:pt x="2892" y="2129"/>
                  </a:lnTo>
                  <a:lnTo>
                    <a:pt x="2881" y="2113"/>
                  </a:lnTo>
                  <a:lnTo>
                    <a:pt x="2865" y="2101"/>
                  </a:lnTo>
                  <a:lnTo>
                    <a:pt x="2847" y="2093"/>
                  </a:lnTo>
                  <a:lnTo>
                    <a:pt x="2826" y="2091"/>
                  </a:lnTo>
                  <a:lnTo>
                    <a:pt x="2806" y="2093"/>
                  </a:lnTo>
                  <a:lnTo>
                    <a:pt x="2789" y="2101"/>
                  </a:lnTo>
                  <a:lnTo>
                    <a:pt x="2773" y="2113"/>
                  </a:lnTo>
                  <a:lnTo>
                    <a:pt x="2761" y="2129"/>
                  </a:lnTo>
                  <a:lnTo>
                    <a:pt x="2753" y="2147"/>
                  </a:lnTo>
                  <a:lnTo>
                    <a:pt x="2751" y="2167"/>
                  </a:lnTo>
                  <a:lnTo>
                    <a:pt x="2751" y="2285"/>
                  </a:lnTo>
                  <a:lnTo>
                    <a:pt x="2626" y="2285"/>
                  </a:lnTo>
                  <a:lnTo>
                    <a:pt x="2626" y="2167"/>
                  </a:lnTo>
                  <a:lnTo>
                    <a:pt x="2623" y="2147"/>
                  </a:lnTo>
                  <a:lnTo>
                    <a:pt x="2616" y="2129"/>
                  </a:lnTo>
                  <a:lnTo>
                    <a:pt x="2604" y="2113"/>
                  </a:lnTo>
                  <a:lnTo>
                    <a:pt x="2588" y="2101"/>
                  </a:lnTo>
                  <a:lnTo>
                    <a:pt x="2570" y="2093"/>
                  </a:lnTo>
                  <a:lnTo>
                    <a:pt x="2550" y="2091"/>
                  </a:lnTo>
                  <a:lnTo>
                    <a:pt x="2529" y="2093"/>
                  </a:lnTo>
                  <a:lnTo>
                    <a:pt x="2511" y="2101"/>
                  </a:lnTo>
                  <a:lnTo>
                    <a:pt x="2495" y="2113"/>
                  </a:lnTo>
                  <a:lnTo>
                    <a:pt x="2484" y="2129"/>
                  </a:lnTo>
                  <a:lnTo>
                    <a:pt x="2477" y="2147"/>
                  </a:lnTo>
                  <a:lnTo>
                    <a:pt x="2473" y="2167"/>
                  </a:lnTo>
                  <a:lnTo>
                    <a:pt x="2473" y="2285"/>
                  </a:lnTo>
                  <a:lnTo>
                    <a:pt x="273" y="2285"/>
                  </a:lnTo>
                  <a:lnTo>
                    <a:pt x="233" y="2283"/>
                  </a:lnTo>
                  <a:lnTo>
                    <a:pt x="195" y="2274"/>
                  </a:lnTo>
                  <a:lnTo>
                    <a:pt x="158" y="2260"/>
                  </a:lnTo>
                  <a:lnTo>
                    <a:pt x="125" y="2241"/>
                  </a:lnTo>
                  <a:lnTo>
                    <a:pt x="94" y="2218"/>
                  </a:lnTo>
                  <a:lnTo>
                    <a:pt x="67" y="2191"/>
                  </a:lnTo>
                  <a:lnTo>
                    <a:pt x="45" y="2161"/>
                  </a:lnTo>
                  <a:lnTo>
                    <a:pt x="26" y="2127"/>
                  </a:lnTo>
                  <a:lnTo>
                    <a:pt x="11" y="2091"/>
                  </a:lnTo>
                  <a:lnTo>
                    <a:pt x="3" y="2052"/>
                  </a:lnTo>
                  <a:lnTo>
                    <a:pt x="0" y="2012"/>
                  </a:lnTo>
                  <a:lnTo>
                    <a:pt x="3" y="1992"/>
                  </a:lnTo>
                  <a:lnTo>
                    <a:pt x="12" y="1974"/>
                  </a:lnTo>
                  <a:lnTo>
                    <a:pt x="26" y="1961"/>
                  </a:lnTo>
                  <a:lnTo>
                    <a:pt x="43" y="1952"/>
                  </a:lnTo>
                  <a:lnTo>
                    <a:pt x="64" y="1948"/>
                  </a:lnTo>
                  <a:lnTo>
                    <a:pt x="253" y="1948"/>
                  </a:lnTo>
                  <a:lnTo>
                    <a:pt x="253" y="140"/>
                  </a:lnTo>
                  <a:lnTo>
                    <a:pt x="255" y="112"/>
                  </a:lnTo>
                  <a:lnTo>
                    <a:pt x="263" y="85"/>
                  </a:lnTo>
                  <a:lnTo>
                    <a:pt x="276" y="62"/>
                  </a:lnTo>
                  <a:lnTo>
                    <a:pt x="293" y="41"/>
                  </a:lnTo>
                  <a:lnTo>
                    <a:pt x="314" y="25"/>
                  </a:lnTo>
                  <a:lnTo>
                    <a:pt x="338" y="11"/>
                  </a:lnTo>
                  <a:lnTo>
                    <a:pt x="363" y="4"/>
                  </a:lnTo>
                  <a:lnTo>
                    <a:pt x="3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</p:grpSp>
      <p:grpSp>
        <p:nvGrpSpPr>
          <p:cNvPr id="14" name="Group 83"/>
          <p:cNvGrpSpPr/>
          <p:nvPr/>
        </p:nvGrpSpPr>
        <p:grpSpPr>
          <a:xfrm>
            <a:off x="9596849" y="2293412"/>
            <a:ext cx="497420" cy="391077"/>
            <a:chOff x="2428875" y="2376488"/>
            <a:chExt cx="690563" cy="542925"/>
          </a:xfrm>
          <a:solidFill>
            <a:schemeClr val="bg1"/>
          </a:solidFill>
        </p:grpSpPr>
        <p:sp>
          <p:nvSpPr>
            <p:cNvPr id="15" name="Freeform 83"/>
            <p:cNvSpPr/>
            <p:nvPr/>
          </p:nvSpPr>
          <p:spPr bwMode="auto">
            <a:xfrm>
              <a:off x="2546350" y="2857500"/>
              <a:ext cx="455613" cy="61913"/>
            </a:xfrm>
            <a:custGeom>
              <a:avLst/>
              <a:gdLst>
                <a:gd name="T0" fmla="*/ 158 w 2296"/>
                <a:gd name="T1" fmla="*/ 0 h 312"/>
                <a:gd name="T2" fmla="*/ 2137 w 2296"/>
                <a:gd name="T3" fmla="*/ 0 h 312"/>
                <a:gd name="T4" fmla="*/ 2169 w 2296"/>
                <a:gd name="T5" fmla="*/ 3 h 312"/>
                <a:gd name="T6" fmla="*/ 2199 w 2296"/>
                <a:gd name="T7" fmla="*/ 13 h 312"/>
                <a:gd name="T8" fmla="*/ 2225 w 2296"/>
                <a:gd name="T9" fmla="*/ 27 h 312"/>
                <a:gd name="T10" fmla="*/ 2249 w 2296"/>
                <a:gd name="T11" fmla="*/ 46 h 312"/>
                <a:gd name="T12" fmla="*/ 2268 w 2296"/>
                <a:gd name="T13" fmla="*/ 69 h 312"/>
                <a:gd name="T14" fmla="*/ 2283 w 2296"/>
                <a:gd name="T15" fmla="*/ 96 h 312"/>
                <a:gd name="T16" fmla="*/ 2292 w 2296"/>
                <a:gd name="T17" fmla="*/ 125 h 312"/>
                <a:gd name="T18" fmla="*/ 2296 w 2296"/>
                <a:gd name="T19" fmla="*/ 157 h 312"/>
                <a:gd name="T20" fmla="*/ 2292 w 2296"/>
                <a:gd name="T21" fmla="*/ 188 h 312"/>
                <a:gd name="T22" fmla="*/ 2283 w 2296"/>
                <a:gd name="T23" fmla="*/ 218 h 312"/>
                <a:gd name="T24" fmla="*/ 2268 w 2296"/>
                <a:gd name="T25" fmla="*/ 244 h 312"/>
                <a:gd name="T26" fmla="*/ 2249 w 2296"/>
                <a:gd name="T27" fmla="*/ 267 h 312"/>
                <a:gd name="T28" fmla="*/ 2225 w 2296"/>
                <a:gd name="T29" fmla="*/ 286 h 312"/>
                <a:gd name="T30" fmla="*/ 2199 w 2296"/>
                <a:gd name="T31" fmla="*/ 301 h 312"/>
                <a:gd name="T32" fmla="*/ 2169 w 2296"/>
                <a:gd name="T33" fmla="*/ 309 h 312"/>
                <a:gd name="T34" fmla="*/ 2137 w 2296"/>
                <a:gd name="T35" fmla="*/ 312 h 312"/>
                <a:gd name="T36" fmla="*/ 158 w 2296"/>
                <a:gd name="T37" fmla="*/ 312 h 312"/>
                <a:gd name="T38" fmla="*/ 126 w 2296"/>
                <a:gd name="T39" fmla="*/ 309 h 312"/>
                <a:gd name="T40" fmla="*/ 96 w 2296"/>
                <a:gd name="T41" fmla="*/ 301 h 312"/>
                <a:gd name="T42" fmla="*/ 69 w 2296"/>
                <a:gd name="T43" fmla="*/ 286 h 312"/>
                <a:gd name="T44" fmla="*/ 46 w 2296"/>
                <a:gd name="T45" fmla="*/ 267 h 312"/>
                <a:gd name="T46" fmla="*/ 27 w 2296"/>
                <a:gd name="T47" fmla="*/ 244 h 312"/>
                <a:gd name="T48" fmla="*/ 12 w 2296"/>
                <a:gd name="T49" fmla="*/ 218 h 312"/>
                <a:gd name="T50" fmla="*/ 3 w 2296"/>
                <a:gd name="T51" fmla="*/ 188 h 312"/>
                <a:gd name="T52" fmla="*/ 0 w 2296"/>
                <a:gd name="T53" fmla="*/ 157 h 312"/>
                <a:gd name="T54" fmla="*/ 3 w 2296"/>
                <a:gd name="T55" fmla="*/ 125 h 312"/>
                <a:gd name="T56" fmla="*/ 12 w 2296"/>
                <a:gd name="T57" fmla="*/ 96 h 312"/>
                <a:gd name="T58" fmla="*/ 27 w 2296"/>
                <a:gd name="T59" fmla="*/ 69 h 312"/>
                <a:gd name="T60" fmla="*/ 46 w 2296"/>
                <a:gd name="T61" fmla="*/ 46 h 312"/>
                <a:gd name="T62" fmla="*/ 69 w 2296"/>
                <a:gd name="T63" fmla="*/ 27 h 312"/>
                <a:gd name="T64" fmla="*/ 96 w 2296"/>
                <a:gd name="T65" fmla="*/ 13 h 312"/>
                <a:gd name="T66" fmla="*/ 126 w 2296"/>
                <a:gd name="T67" fmla="*/ 3 h 312"/>
                <a:gd name="T68" fmla="*/ 158 w 2296"/>
                <a:gd name="T69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96" h="312">
                  <a:moveTo>
                    <a:pt x="158" y="0"/>
                  </a:moveTo>
                  <a:lnTo>
                    <a:pt x="2137" y="0"/>
                  </a:lnTo>
                  <a:lnTo>
                    <a:pt x="2169" y="3"/>
                  </a:lnTo>
                  <a:lnTo>
                    <a:pt x="2199" y="13"/>
                  </a:lnTo>
                  <a:lnTo>
                    <a:pt x="2225" y="27"/>
                  </a:lnTo>
                  <a:lnTo>
                    <a:pt x="2249" y="46"/>
                  </a:lnTo>
                  <a:lnTo>
                    <a:pt x="2268" y="69"/>
                  </a:lnTo>
                  <a:lnTo>
                    <a:pt x="2283" y="96"/>
                  </a:lnTo>
                  <a:lnTo>
                    <a:pt x="2292" y="125"/>
                  </a:lnTo>
                  <a:lnTo>
                    <a:pt x="2296" y="157"/>
                  </a:lnTo>
                  <a:lnTo>
                    <a:pt x="2292" y="188"/>
                  </a:lnTo>
                  <a:lnTo>
                    <a:pt x="2283" y="218"/>
                  </a:lnTo>
                  <a:lnTo>
                    <a:pt x="2268" y="244"/>
                  </a:lnTo>
                  <a:lnTo>
                    <a:pt x="2249" y="267"/>
                  </a:lnTo>
                  <a:lnTo>
                    <a:pt x="2225" y="286"/>
                  </a:lnTo>
                  <a:lnTo>
                    <a:pt x="2199" y="301"/>
                  </a:lnTo>
                  <a:lnTo>
                    <a:pt x="2169" y="309"/>
                  </a:lnTo>
                  <a:lnTo>
                    <a:pt x="2137" y="312"/>
                  </a:lnTo>
                  <a:lnTo>
                    <a:pt x="158" y="312"/>
                  </a:lnTo>
                  <a:lnTo>
                    <a:pt x="126" y="309"/>
                  </a:lnTo>
                  <a:lnTo>
                    <a:pt x="96" y="301"/>
                  </a:lnTo>
                  <a:lnTo>
                    <a:pt x="69" y="286"/>
                  </a:lnTo>
                  <a:lnTo>
                    <a:pt x="46" y="267"/>
                  </a:lnTo>
                  <a:lnTo>
                    <a:pt x="27" y="244"/>
                  </a:lnTo>
                  <a:lnTo>
                    <a:pt x="12" y="218"/>
                  </a:lnTo>
                  <a:lnTo>
                    <a:pt x="3" y="188"/>
                  </a:lnTo>
                  <a:lnTo>
                    <a:pt x="0" y="157"/>
                  </a:lnTo>
                  <a:lnTo>
                    <a:pt x="3" y="125"/>
                  </a:lnTo>
                  <a:lnTo>
                    <a:pt x="12" y="96"/>
                  </a:lnTo>
                  <a:lnTo>
                    <a:pt x="27" y="69"/>
                  </a:lnTo>
                  <a:lnTo>
                    <a:pt x="46" y="46"/>
                  </a:lnTo>
                  <a:lnTo>
                    <a:pt x="69" y="27"/>
                  </a:lnTo>
                  <a:lnTo>
                    <a:pt x="96" y="13"/>
                  </a:lnTo>
                  <a:lnTo>
                    <a:pt x="126" y="3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6" name="Freeform 84"/>
            <p:cNvSpPr/>
            <p:nvPr/>
          </p:nvSpPr>
          <p:spPr bwMode="auto">
            <a:xfrm>
              <a:off x="2538413" y="2601913"/>
              <a:ext cx="47625" cy="123825"/>
            </a:xfrm>
            <a:custGeom>
              <a:avLst/>
              <a:gdLst>
                <a:gd name="T0" fmla="*/ 119 w 237"/>
                <a:gd name="T1" fmla="*/ 0 h 624"/>
                <a:gd name="T2" fmla="*/ 146 w 237"/>
                <a:gd name="T3" fmla="*/ 4 h 624"/>
                <a:gd name="T4" fmla="*/ 171 w 237"/>
                <a:gd name="T5" fmla="*/ 12 h 624"/>
                <a:gd name="T6" fmla="*/ 194 w 237"/>
                <a:gd name="T7" fmla="*/ 26 h 624"/>
                <a:gd name="T8" fmla="*/ 212 w 237"/>
                <a:gd name="T9" fmla="*/ 45 h 624"/>
                <a:gd name="T10" fmla="*/ 226 w 237"/>
                <a:gd name="T11" fmla="*/ 66 h 624"/>
                <a:gd name="T12" fmla="*/ 234 w 237"/>
                <a:gd name="T13" fmla="*/ 91 h 624"/>
                <a:gd name="T14" fmla="*/ 237 w 237"/>
                <a:gd name="T15" fmla="*/ 117 h 624"/>
                <a:gd name="T16" fmla="*/ 237 w 237"/>
                <a:gd name="T17" fmla="*/ 507 h 624"/>
                <a:gd name="T18" fmla="*/ 234 w 237"/>
                <a:gd name="T19" fmla="*/ 535 h 624"/>
                <a:gd name="T20" fmla="*/ 226 w 237"/>
                <a:gd name="T21" fmla="*/ 559 h 624"/>
                <a:gd name="T22" fmla="*/ 212 w 237"/>
                <a:gd name="T23" fmla="*/ 581 h 624"/>
                <a:gd name="T24" fmla="*/ 194 w 237"/>
                <a:gd name="T25" fmla="*/ 599 h 624"/>
                <a:gd name="T26" fmla="*/ 171 w 237"/>
                <a:gd name="T27" fmla="*/ 613 h 624"/>
                <a:gd name="T28" fmla="*/ 146 w 237"/>
                <a:gd name="T29" fmla="*/ 622 h 624"/>
                <a:gd name="T30" fmla="*/ 119 w 237"/>
                <a:gd name="T31" fmla="*/ 624 h 624"/>
                <a:gd name="T32" fmla="*/ 91 w 237"/>
                <a:gd name="T33" fmla="*/ 622 h 624"/>
                <a:gd name="T34" fmla="*/ 67 w 237"/>
                <a:gd name="T35" fmla="*/ 613 h 624"/>
                <a:gd name="T36" fmla="*/ 44 w 237"/>
                <a:gd name="T37" fmla="*/ 599 h 624"/>
                <a:gd name="T38" fmla="*/ 26 w 237"/>
                <a:gd name="T39" fmla="*/ 581 h 624"/>
                <a:gd name="T40" fmla="*/ 12 w 237"/>
                <a:gd name="T41" fmla="*/ 559 h 624"/>
                <a:gd name="T42" fmla="*/ 3 w 237"/>
                <a:gd name="T43" fmla="*/ 535 h 624"/>
                <a:gd name="T44" fmla="*/ 0 w 237"/>
                <a:gd name="T45" fmla="*/ 507 h 624"/>
                <a:gd name="T46" fmla="*/ 0 w 237"/>
                <a:gd name="T47" fmla="*/ 117 h 624"/>
                <a:gd name="T48" fmla="*/ 3 w 237"/>
                <a:gd name="T49" fmla="*/ 91 h 624"/>
                <a:gd name="T50" fmla="*/ 12 w 237"/>
                <a:gd name="T51" fmla="*/ 66 h 624"/>
                <a:gd name="T52" fmla="*/ 26 w 237"/>
                <a:gd name="T53" fmla="*/ 45 h 624"/>
                <a:gd name="T54" fmla="*/ 44 w 237"/>
                <a:gd name="T55" fmla="*/ 26 h 624"/>
                <a:gd name="T56" fmla="*/ 67 w 237"/>
                <a:gd name="T57" fmla="*/ 12 h 624"/>
                <a:gd name="T58" fmla="*/ 91 w 237"/>
                <a:gd name="T59" fmla="*/ 4 h 624"/>
                <a:gd name="T60" fmla="*/ 119 w 237"/>
                <a:gd name="T6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7" h="624">
                  <a:moveTo>
                    <a:pt x="119" y="0"/>
                  </a:moveTo>
                  <a:lnTo>
                    <a:pt x="146" y="4"/>
                  </a:lnTo>
                  <a:lnTo>
                    <a:pt x="171" y="12"/>
                  </a:lnTo>
                  <a:lnTo>
                    <a:pt x="194" y="26"/>
                  </a:lnTo>
                  <a:lnTo>
                    <a:pt x="212" y="45"/>
                  </a:lnTo>
                  <a:lnTo>
                    <a:pt x="226" y="66"/>
                  </a:lnTo>
                  <a:lnTo>
                    <a:pt x="234" y="91"/>
                  </a:lnTo>
                  <a:lnTo>
                    <a:pt x="237" y="117"/>
                  </a:lnTo>
                  <a:lnTo>
                    <a:pt x="237" y="507"/>
                  </a:lnTo>
                  <a:lnTo>
                    <a:pt x="234" y="535"/>
                  </a:lnTo>
                  <a:lnTo>
                    <a:pt x="226" y="559"/>
                  </a:lnTo>
                  <a:lnTo>
                    <a:pt x="212" y="581"/>
                  </a:lnTo>
                  <a:lnTo>
                    <a:pt x="194" y="599"/>
                  </a:lnTo>
                  <a:lnTo>
                    <a:pt x="171" y="613"/>
                  </a:lnTo>
                  <a:lnTo>
                    <a:pt x="146" y="622"/>
                  </a:lnTo>
                  <a:lnTo>
                    <a:pt x="119" y="624"/>
                  </a:lnTo>
                  <a:lnTo>
                    <a:pt x="91" y="622"/>
                  </a:lnTo>
                  <a:lnTo>
                    <a:pt x="67" y="613"/>
                  </a:lnTo>
                  <a:lnTo>
                    <a:pt x="44" y="599"/>
                  </a:lnTo>
                  <a:lnTo>
                    <a:pt x="26" y="581"/>
                  </a:lnTo>
                  <a:lnTo>
                    <a:pt x="12" y="559"/>
                  </a:lnTo>
                  <a:lnTo>
                    <a:pt x="3" y="535"/>
                  </a:lnTo>
                  <a:lnTo>
                    <a:pt x="0" y="507"/>
                  </a:lnTo>
                  <a:lnTo>
                    <a:pt x="0" y="117"/>
                  </a:lnTo>
                  <a:lnTo>
                    <a:pt x="3" y="91"/>
                  </a:lnTo>
                  <a:lnTo>
                    <a:pt x="12" y="66"/>
                  </a:lnTo>
                  <a:lnTo>
                    <a:pt x="26" y="45"/>
                  </a:lnTo>
                  <a:lnTo>
                    <a:pt x="44" y="26"/>
                  </a:lnTo>
                  <a:lnTo>
                    <a:pt x="67" y="12"/>
                  </a:lnTo>
                  <a:lnTo>
                    <a:pt x="91" y="4"/>
                  </a:lnTo>
                  <a:lnTo>
                    <a:pt x="1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7" name="Freeform 85"/>
            <p:cNvSpPr/>
            <p:nvPr/>
          </p:nvSpPr>
          <p:spPr bwMode="auto">
            <a:xfrm>
              <a:off x="2617788" y="2570163"/>
              <a:ext cx="46038" cy="155575"/>
            </a:xfrm>
            <a:custGeom>
              <a:avLst/>
              <a:gdLst>
                <a:gd name="T0" fmla="*/ 120 w 238"/>
                <a:gd name="T1" fmla="*/ 0 h 780"/>
                <a:gd name="T2" fmla="*/ 146 w 238"/>
                <a:gd name="T3" fmla="*/ 3 h 780"/>
                <a:gd name="T4" fmla="*/ 172 w 238"/>
                <a:gd name="T5" fmla="*/ 12 h 780"/>
                <a:gd name="T6" fmla="*/ 193 w 238"/>
                <a:gd name="T7" fmla="*/ 26 h 780"/>
                <a:gd name="T8" fmla="*/ 213 w 238"/>
                <a:gd name="T9" fmla="*/ 44 h 780"/>
                <a:gd name="T10" fmla="*/ 226 w 238"/>
                <a:gd name="T11" fmla="*/ 66 h 780"/>
                <a:gd name="T12" fmla="*/ 235 w 238"/>
                <a:gd name="T13" fmla="*/ 90 h 780"/>
                <a:gd name="T14" fmla="*/ 238 w 238"/>
                <a:gd name="T15" fmla="*/ 117 h 780"/>
                <a:gd name="T16" fmla="*/ 238 w 238"/>
                <a:gd name="T17" fmla="*/ 663 h 780"/>
                <a:gd name="T18" fmla="*/ 235 w 238"/>
                <a:gd name="T19" fmla="*/ 691 h 780"/>
                <a:gd name="T20" fmla="*/ 226 w 238"/>
                <a:gd name="T21" fmla="*/ 715 h 780"/>
                <a:gd name="T22" fmla="*/ 213 w 238"/>
                <a:gd name="T23" fmla="*/ 737 h 780"/>
                <a:gd name="T24" fmla="*/ 193 w 238"/>
                <a:gd name="T25" fmla="*/ 755 h 780"/>
                <a:gd name="T26" fmla="*/ 172 w 238"/>
                <a:gd name="T27" fmla="*/ 769 h 780"/>
                <a:gd name="T28" fmla="*/ 146 w 238"/>
                <a:gd name="T29" fmla="*/ 778 h 780"/>
                <a:gd name="T30" fmla="*/ 120 w 238"/>
                <a:gd name="T31" fmla="*/ 780 h 780"/>
                <a:gd name="T32" fmla="*/ 92 w 238"/>
                <a:gd name="T33" fmla="*/ 778 h 780"/>
                <a:gd name="T34" fmla="*/ 68 w 238"/>
                <a:gd name="T35" fmla="*/ 769 h 780"/>
                <a:gd name="T36" fmla="*/ 45 w 238"/>
                <a:gd name="T37" fmla="*/ 755 h 780"/>
                <a:gd name="T38" fmla="*/ 27 w 238"/>
                <a:gd name="T39" fmla="*/ 737 h 780"/>
                <a:gd name="T40" fmla="*/ 13 w 238"/>
                <a:gd name="T41" fmla="*/ 715 h 780"/>
                <a:gd name="T42" fmla="*/ 4 w 238"/>
                <a:gd name="T43" fmla="*/ 691 h 780"/>
                <a:gd name="T44" fmla="*/ 0 w 238"/>
                <a:gd name="T45" fmla="*/ 663 h 780"/>
                <a:gd name="T46" fmla="*/ 0 w 238"/>
                <a:gd name="T47" fmla="*/ 117 h 780"/>
                <a:gd name="T48" fmla="*/ 4 w 238"/>
                <a:gd name="T49" fmla="*/ 90 h 780"/>
                <a:gd name="T50" fmla="*/ 13 w 238"/>
                <a:gd name="T51" fmla="*/ 66 h 780"/>
                <a:gd name="T52" fmla="*/ 27 w 238"/>
                <a:gd name="T53" fmla="*/ 44 h 780"/>
                <a:gd name="T54" fmla="*/ 45 w 238"/>
                <a:gd name="T55" fmla="*/ 26 h 780"/>
                <a:gd name="T56" fmla="*/ 68 w 238"/>
                <a:gd name="T57" fmla="*/ 12 h 780"/>
                <a:gd name="T58" fmla="*/ 92 w 238"/>
                <a:gd name="T59" fmla="*/ 3 h 780"/>
                <a:gd name="T60" fmla="*/ 120 w 238"/>
                <a:gd name="T61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8" h="780">
                  <a:moveTo>
                    <a:pt x="120" y="0"/>
                  </a:moveTo>
                  <a:lnTo>
                    <a:pt x="146" y="3"/>
                  </a:lnTo>
                  <a:lnTo>
                    <a:pt x="172" y="12"/>
                  </a:lnTo>
                  <a:lnTo>
                    <a:pt x="193" y="26"/>
                  </a:lnTo>
                  <a:lnTo>
                    <a:pt x="213" y="44"/>
                  </a:lnTo>
                  <a:lnTo>
                    <a:pt x="226" y="66"/>
                  </a:lnTo>
                  <a:lnTo>
                    <a:pt x="235" y="90"/>
                  </a:lnTo>
                  <a:lnTo>
                    <a:pt x="238" y="117"/>
                  </a:lnTo>
                  <a:lnTo>
                    <a:pt x="238" y="663"/>
                  </a:lnTo>
                  <a:lnTo>
                    <a:pt x="235" y="691"/>
                  </a:lnTo>
                  <a:lnTo>
                    <a:pt x="226" y="715"/>
                  </a:lnTo>
                  <a:lnTo>
                    <a:pt x="213" y="737"/>
                  </a:lnTo>
                  <a:lnTo>
                    <a:pt x="193" y="755"/>
                  </a:lnTo>
                  <a:lnTo>
                    <a:pt x="172" y="769"/>
                  </a:lnTo>
                  <a:lnTo>
                    <a:pt x="146" y="778"/>
                  </a:lnTo>
                  <a:lnTo>
                    <a:pt x="120" y="780"/>
                  </a:lnTo>
                  <a:lnTo>
                    <a:pt x="92" y="778"/>
                  </a:lnTo>
                  <a:lnTo>
                    <a:pt x="68" y="769"/>
                  </a:lnTo>
                  <a:lnTo>
                    <a:pt x="45" y="755"/>
                  </a:lnTo>
                  <a:lnTo>
                    <a:pt x="27" y="737"/>
                  </a:lnTo>
                  <a:lnTo>
                    <a:pt x="13" y="715"/>
                  </a:lnTo>
                  <a:lnTo>
                    <a:pt x="4" y="691"/>
                  </a:lnTo>
                  <a:lnTo>
                    <a:pt x="0" y="663"/>
                  </a:lnTo>
                  <a:lnTo>
                    <a:pt x="0" y="117"/>
                  </a:lnTo>
                  <a:lnTo>
                    <a:pt x="4" y="90"/>
                  </a:lnTo>
                  <a:lnTo>
                    <a:pt x="13" y="66"/>
                  </a:lnTo>
                  <a:lnTo>
                    <a:pt x="27" y="44"/>
                  </a:lnTo>
                  <a:lnTo>
                    <a:pt x="45" y="26"/>
                  </a:lnTo>
                  <a:lnTo>
                    <a:pt x="68" y="12"/>
                  </a:lnTo>
                  <a:lnTo>
                    <a:pt x="92" y="3"/>
                  </a:lnTo>
                  <a:lnTo>
                    <a:pt x="1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8" name="Freeform 86"/>
            <p:cNvSpPr/>
            <p:nvPr/>
          </p:nvSpPr>
          <p:spPr bwMode="auto">
            <a:xfrm>
              <a:off x="2695575" y="2538413"/>
              <a:ext cx="47625" cy="187325"/>
            </a:xfrm>
            <a:custGeom>
              <a:avLst/>
              <a:gdLst>
                <a:gd name="T0" fmla="*/ 119 w 237"/>
                <a:gd name="T1" fmla="*/ 0 h 936"/>
                <a:gd name="T2" fmla="*/ 145 w 237"/>
                <a:gd name="T3" fmla="*/ 3 h 936"/>
                <a:gd name="T4" fmla="*/ 171 w 237"/>
                <a:gd name="T5" fmla="*/ 12 h 936"/>
                <a:gd name="T6" fmla="*/ 192 w 237"/>
                <a:gd name="T7" fmla="*/ 25 h 936"/>
                <a:gd name="T8" fmla="*/ 211 w 237"/>
                <a:gd name="T9" fmla="*/ 44 h 936"/>
                <a:gd name="T10" fmla="*/ 225 w 237"/>
                <a:gd name="T11" fmla="*/ 65 h 936"/>
                <a:gd name="T12" fmla="*/ 234 w 237"/>
                <a:gd name="T13" fmla="*/ 90 h 936"/>
                <a:gd name="T14" fmla="*/ 237 w 237"/>
                <a:gd name="T15" fmla="*/ 117 h 936"/>
                <a:gd name="T16" fmla="*/ 237 w 237"/>
                <a:gd name="T17" fmla="*/ 819 h 936"/>
                <a:gd name="T18" fmla="*/ 234 w 237"/>
                <a:gd name="T19" fmla="*/ 847 h 936"/>
                <a:gd name="T20" fmla="*/ 225 w 237"/>
                <a:gd name="T21" fmla="*/ 871 h 936"/>
                <a:gd name="T22" fmla="*/ 211 w 237"/>
                <a:gd name="T23" fmla="*/ 893 h 936"/>
                <a:gd name="T24" fmla="*/ 192 w 237"/>
                <a:gd name="T25" fmla="*/ 911 h 936"/>
                <a:gd name="T26" fmla="*/ 171 w 237"/>
                <a:gd name="T27" fmla="*/ 925 h 936"/>
                <a:gd name="T28" fmla="*/ 145 w 237"/>
                <a:gd name="T29" fmla="*/ 934 h 936"/>
                <a:gd name="T30" fmla="*/ 119 w 237"/>
                <a:gd name="T31" fmla="*/ 936 h 936"/>
                <a:gd name="T32" fmla="*/ 91 w 237"/>
                <a:gd name="T33" fmla="*/ 934 h 936"/>
                <a:gd name="T34" fmla="*/ 66 w 237"/>
                <a:gd name="T35" fmla="*/ 925 h 936"/>
                <a:gd name="T36" fmla="*/ 44 w 237"/>
                <a:gd name="T37" fmla="*/ 911 h 936"/>
                <a:gd name="T38" fmla="*/ 26 w 237"/>
                <a:gd name="T39" fmla="*/ 893 h 936"/>
                <a:gd name="T40" fmla="*/ 12 w 237"/>
                <a:gd name="T41" fmla="*/ 871 h 936"/>
                <a:gd name="T42" fmla="*/ 3 w 237"/>
                <a:gd name="T43" fmla="*/ 847 h 936"/>
                <a:gd name="T44" fmla="*/ 0 w 237"/>
                <a:gd name="T45" fmla="*/ 819 h 936"/>
                <a:gd name="T46" fmla="*/ 0 w 237"/>
                <a:gd name="T47" fmla="*/ 117 h 936"/>
                <a:gd name="T48" fmla="*/ 3 w 237"/>
                <a:gd name="T49" fmla="*/ 90 h 936"/>
                <a:gd name="T50" fmla="*/ 12 w 237"/>
                <a:gd name="T51" fmla="*/ 65 h 936"/>
                <a:gd name="T52" fmla="*/ 26 w 237"/>
                <a:gd name="T53" fmla="*/ 44 h 936"/>
                <a:gd name="T54" fmla="*/ 44 w 237"/>
                <a:gd name="T55" fmla="*/ 25 h 936"/>
                <a:gd name="T56" fmla="*/ 66 w 237"/>
                <a:gd name="T57" fmla="*/ 12 h 936"/>
                <a:gd name="T58" fmla="*/ 91 w 237"/>
                <a:gd name="T59" fmla="*/ 3 h 936"/>
                <a:gd name="T60" fmla="*/ 119 w 237"/>
                <a:gd name="T61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7" h="936">
                  <a:moveTo>
                    <a:pt x="119" y="0"/>
                  </a:moveTo>
                  <a:lnTo>
                    <a:pt x="145" y="3"/>
                  </a:lnTo>
                  <a:lnTo>
                    <a:pt x="171" y="12"/>
                  </a:lnTo>
                  <a:lnTo>
                    <a:pt x="192" y="25"/>
                  </a:lnTo>
                  <a:lnTo>
                    <a:pt x="211" y="44"/>
                  </a:lnTo>
                  <a:lnTo>
                    <a:pt x="225" y="65"/>
                  </a:lnTo>
                  <a:lnTo>
                    <a:pt x="234" y="90"/>
                  </a:lnTo>
                  <a:lnTo>
                    <a:pt x="237" y="117"/>
                  </a:lnTo>
                  <a:lnTo>
                    <a:pt x="237" y="819"/>
                  </a:lnTo>
                  <a:lnTo>
                    <a:pt x="234" y="847"/>
                  </a:lnTo>
                  <a:lnTo>
                    <a:pt x="225" y="871"/>
                  </a:lnTo>
                  <a:lnTo>
                    <a:pt x="211" y="893"/>
                  </a:lnTo>
                  <a:lnTo>
                    <a:pt x="192" y="911"/>
                  </a:lnTo>
                  <a:lnTo>
                    <a:pt x="171" y="925"/>
                  </a:lnTo>
                  <a:lnTo>
                    <a:pt x="145" y="934"/>
                  </a:lnTo>
                  <a:lnTo>
                    <a:pt x="119" y="936"/>
                  </a:lnTo>
                  <a:lnTo>
                    <a:pt x="91" y="934"/>
                  </a:lnTo>
                  <a:lnTo>
                    <a:pt x="66" y="925"/>
                  </a:lnTo>
                  <a:lnTo>
                    <a:pt x="44" y="911"/>
                  </a:lnTo>
                  <a:lnTo>
                    <a:pt x="26" y="893"/>
                  </a:lnTo>
                  <a:lnTo>
                    <a:pt x="12" y="871"/>
                  </a:lnTo>
                  <a:lnTo>
                    <a:pt x="3" y="847"/>
                  </a:lnTo>
                  <a:lnTo>
                    <a:pt x="0" y="819"/>
                  </a:lnTo>
                  <a:lnTo>
                    <a:pt x="0" y="117"/>
                  </a:lnTo>
                  <a:lnTo>
                    <a:pt x="3" y="90"/>
                  </a:lnTo>
                  <a:lnTo>
                    <a:pt x="12" y="65"/>
                  </a:lnTo>
                  <a:lnTo>
                    <a:pt x="26" y="44"/>
                  </a:lnTo>
                  <a:lnTo>
                    <a:pt x="44" y="25"/>
                  </a:lnTo>
                  <a:lnTo>
                    <a:pt x="66" y="12"/>
                  </a:lnTo>
                  <a:lnTo>
                    <a:pt x="91" y="3"/>
                  </a:lnTo>
                  <a:lnTo>
                    <a:pt x="1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9" name="Freeform 87"/>
            <p:cNvSpPr/>
            <p:nvPr/>
          </p:nvSpPr>
          <p:spPr bwMode="auto">
            <a:xfrm>
              <a:off x="2428875" y="2376488"/>
              <a:ext cx="690563" cy="449263"/>
            </a:xfrm>
            <a:custGeom>
              <a:avLst/>
              <a:gdLst>
                <a:gd name="T0" fmla="*/ 3325 w 3483"/>
                <a:gd name="T1" fmla="*/ 0 h 2264"/>
                <a:gd name="T2" fmla="*/ 3387 w 3483"/>
                <a:gd name="T3" fmla="*/ 12 h 2264"/>
                <a:gd name="T4" fmla="*/ 3437 w 3483"/>
                <a:gd name="T5" fmla="*/ 46 h 2264"/>
                <a:gd name="T6" fmla="*/ 3471 w 3483"/>
                <a:gd name="T7" fmla="*/ 95 h 2264"/>
                <a:gd name="T8" fmla="*/ 3483 w 3483"/>
                <a:gd name="T9" fmla="*/ 156 h 2264"/>
                <a:gd name="T10" fmla="*/ 3270 w 3483"/>
                <a:gd name="T11" fmla="*/ 1716 h 2264"/>
                <a:gd name="T12" fmla="*/ 3330 w 3483"/>
                <a:gd name="T13" fmla="*/ 1587 h 2264"/>
                <a:gd name="T14" fmla="*/ 3367 w 3483"/>
                <a:gd name="T15" fmla="*/ 1449 h 2264"/>
                <a:gd name="T16" fmla="*/ 3380 w 3483"/>
                <a:gd name="T17" fmla="*/ 1307 h 2264"/>
                <a:gd name="T18" fmla="*/ 3369 w 3483"/>
                <a:gd name="T19" fmla="*/ 1171 h 2264"/>
                <a:gd name="T20" fmla="*/ 3337 w 3483"/>
                <a:gd name="T21" fmla="*/ 1041 h 2264"/>
                <a:gd name="T22" fmla="*/ 3283 w 3483"/>
                <a:gd name="T23" fmla="*/ 919 h 2264"/>
                <a:gd name="T24" fmla="*/ 3210 w 3483"/>
                <a:gd name="T25" fmla="*/ 805 h 2264"/>
                <a:gd name="T26" fmla="*/ 3166 w 3483"/>
                <a:gd name="T27" fmla="*/ 313 h 2264"/>
                <a:gd name="T28" fmla="*/ 317 w 3483"/>
                <a:gd name="T29" fmla="*/ 1952 h 2264"/>
                <a:gd name="T30" fmla="*/ 2042 w 3483"/>
                <a:gd name="T31" fmla="*/ 1992 h 2264"/>
                <a:gd name="T32" fmla="*/ 2153 w 3483"/>
                <a:gd name="T33" fmla="*/ 2057 h 2264"/>
                <a:gd name="T34" fmla="*/ 2272 w 3483"/>
                <a:gd name="T35" fmla="*/ 2105 h 2264"/>
                <a:gd name="T36" fmla="*/ 2399 w 3483"/>
                <a:gd name="T37" fmla="*/ 2135 h 2264"/>
                <a:gd name="T38" fmla="*/ 2530 w 3483"/>
                <a:gd name="T39" fmla="*/ 2144 h 2264"/>
                <a:gd name="T40" fmla="*/ 2675 w 3483"/>
                <a:gd name="T41" fmla="*/ 2132 h 2264"/>
                <a:gd name="T42" fmla="*/ 2815 w 3483"/>
                <a:gd name="T43" fmla="*/ 2096 h 2264"/>
                <a:gd name="T44" fmla="*/ 2946 w 3483"/>
                <a:gd name="T45" fmla="*/ 2036 h 2264"/>
                <a:gd name="T46" fmla="*/ 3170 w 3483"/>
                <a:gd name="T47" fmla="*/ 2257 h 2264"/>
                <a:gd name="T48" fmla="*/ 3180 w 3483"/>
                <a:gd name="T49" fmla="*/ 2264 h 2264"/>
                <a:gd name="T50" fmla="*/ 127 w 3483"/>
                <a:gd name="T51" fmla="*/ 2261 h 2264"/>
                <a:gd name="T52" fmla="*/ 70 w 3483"/>
                <a:gd name="T53" fmla="*/ 2238 h 2264"/>
                <a:gd name="T54" fmla="*/ 27 w 3483"/>
                <a:gd name="T55" fmla="*/ 2195 h 2264"/>
                <a:gd name="T56" fmla="*/ 3 w 3483"/>
                <a:gd name="T57" fmla="*/ 2139 h 2264"/>
                <a:gd name="T58" fmla="*/ 0 w 3483"/>
                <a:gd name="T59" fmla="*/ 156 h 2264"/>
                <a:gd name="T60" fmla="*/ 13 w 3483"/>
                <a:gd name="T61" fmla="*/ 96 h 2264"/>
                <a:gd name="T62" fmla="*/ 47 w 3483"/>
                <a:gd name="T63" fmla="*/ 46 h 2264"/>
                <a:gd name="T64" fmla="*/ 97 w 3483"/>
                <a:gd name="T65" fmla="*/ 12 h 2264"/>
                <a:gd name="T66" fmla="*/ 159 w 3483"/>
                <a:gd name="T67" fmla="*/ 0 h 2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83" h="2264">
                  <a:moveTo>
                    <a:pt x="159" y="0"/>
                  </a:moveTo>
                  <a:lnTo>
                    <a:pt x="3325" y="0"/>
                  </a:lnTo>
                  <a:lnTo>
                    <a:pt x="3357" y="4"/>
                  </a:lnTo>
                  <a:lnTo>
                    <a:pt x="3387" y="12"/>
                  </a:lnTo>
                  <a:lnTo>
                    <a:pt x="3413" y="27"/>
                  </a:lnTo>
                  <a:lnTo>
                    <a:pt x="3437" y="46"/>
                  </a:lnTo>
                  <a:lnTo>
                    <a:pt x="3456" y="69"/>
                  </a:lnTo>
                  <a:lnTo>
                    <a:pt x="3471" y="95"/>
                  </a:lnTo>
                  <a:lnTo>
                    <a:pt x="3479" y="125"/>
                  </a:lnTo>
                  <a:lnTo>
                    <a:pt x="3483" y="156"/>
                  </a:lnTo>
                  <a:lnTo>
                    <a:pt x="3483" y="1927"/>
                  </a:lnTo>
                  <a:lnTo>
                    <a:pt x="3270" y="1716"/>
                  </a:lnTo>
                  <a:lnTo>
                    <a:pt x="3303" y="1653"/>
                  </a:lnTo>
                  <a:lnTo>
                    <a:pt x="3330" y="1587"/>
                  </a:lnTo>
                  <a:lnTo>
                    <a:pt x="3351" y="1520"/>
                  </a:lnTo>
                  <a:lnTo>
                    <a:pt x="3367" y="1449"/>
                  </a:lnTo>
                  <a:lnTo>
                    <a:pt x="3377" y="1379"/>
                  </a:lnTo>
                  <a:lnTo>
                    <a:pt x="3380" y="1307"/>
                  </a:lnTo>
                  <a:lnTo>
                    <a:pt x="3377" y="1239"/>
                  </a:lnTo>
                  <a:lnTo>
                    <a:pt x="3369" y="1171"/>
                  </a:lnTo>
                  <a:lnTo>
                    <a:pt x="3355" y="1105"/>
                  </a:lnTo>
                  <a:lnTo>
                    <a:pt x="3337" y="1041"/>
                  </a:lnTo>
                  <a:lnTo>
                    <a:pt x="3312" y="979"/>
                  </a:lnTo>
                  <a:lnTo>
                    <a:pt x="3283" y="919"/>
                  </a:lnTo>
                  <a:lnTo>
                    <a:pt x="3249" y="860"/>
                  </a:lnTo>
                  <a:lnTo>
                    <a:pt x="3210" y="805"/>
                  </a:lnTo>
                  <a:lnTo>
                    <a:pt x="3166" y="753"/>
                  </a:lnTo>
                  <a:lnTo>
                    <a:pt x="3166" y="313"/>
                  </a:lnTo>
                  <a:lnTo>
                    <a:pt x="317" y="313"/>
                  </a:lnTo>
                  <a:lnTo>
                    <a:pt x="317" y="1952"/>
                  </a:lnTo>
                  <a:lnTo>
                    <a:pt x="1989" y="1952"/>
                  </a:lnTo>
                  <a:lnTo>
                    <a:pt x="2042" y="1992"/>
                  </a:lnTo>
                  <a:lnTo>
                    <a:pt x="2096" y="2027"/>
                  </a:lnTo>
                  <a:lnTo>
                    <a:pt x="2153" y="2057"/>
                  </a:lnTo>
                  <a:lnTo>
                    <a:pt x="2211" y="2083"/>
                  </a:lnTo>
                  <a:lnTo>
                    <a:pt x="2272" y="2105"/>
                  </a:lnTo>
                  <a:lnTo>
                    <a:pt x="2335" y="2122"/>
                  </a:lnTo>
                  <a:lnTo>
                    <a:pt x="2399" y="2135"/>
                  </a:lnTo>
                  <a:lnTo>
                    <a:pt x="2464" y="2142"/>
                  </a:lnTo>
                  <a:lnTo>
                    <a:pt x="2530" y="2144"/>
                  </a:lnTo>
                  <a:lnTo>
                    <a:pt x="2604" y="2141"/>
                  </a:lnTo>
                  <a:lnTo>
                    <a:pt x="2675" y="2132"/>
                  </a:lnTo>
                  <a:lnTo>
                    <a:pt x="2746" y="2117"/>
                  </a:lnTo>
                  <a:lnTo>
                    <a:pt x="2815" y="2096"/>
                  </a:lnTo>
                  <a:lnTo>
                    <a:pt x="2882" y="2069"/>
                  </a:lnTo>
                  <a:lnTo>
                    <a:pt x="2946" y="2036"/>
                  </a:lnTo>
                  <a:lnTo>
                    <a:pt x="3166" y="2253"/>
                  </a:lnTo>
                  <a:lnTo>
                    <a:pt x="3170" y="2257"/>
                  </a:lnTo>
                  <a:lnTo>
                    <a:pt x="3175" y="2260"/>
                  </a:lnTo>
                  <a:lnTo>
                    <a:pt x="3180" y="2264"/>
                  </a:lnTo>
                  <a:lnTo>
                    <a:pt x="159" y="2264"/>
                  </a:lnTo>
                  <a:lnTo>
                    <a:pt x="127" y="2261"/>
                  </a:lnTo>
                  <a:lnTo>
                    <a:pt x="97" y="2252"/>
                  </a:lnTo>
                  <a:lnTo>
                    <a:pt x="70" y="2238"/>
                  </a:lnTo>
                  <a:lnTo>
                    <a:pt x="47" y="2218"/>
                  </a:lnTo>
                  <a:lnTo>
                    <a:pt x="27" y="2195"/>
                  </a:lnTo>
                  <a:lnTo>
                    <a:pt x="13" y="2169"/>
                  </a:lnTo>
                  <a:lnTo>
                    <a:pt x="3" y="2139"/>
                  </a:lnTo>
                  <a:lnTo>
                    <a:pt x="0" y="2109"/>
                  </a:lnTo>
                  <a:lnTo>
                    <a:pt x="0" y="156"/>
                  </a:lnTo>
                  <a:lnTo>
                    <a:pt x="3" y="125"/>
                  </a:lnTo>
                  <a:lnTo>
                    <a:pt x="13" y="96"/>
                  </a:lnTo>
                  <a:lnTo>
                    <a:pt x="27" y="69"/>
                  </a:lnTo>
                  <a:lnTo>
                    <a:pt x="47" y="46"/>
                  </a:lnTo>
                  <a:lnTo>
                    <a:pt x="70" y="27"/>
                  </a:lnTo>
                  <a:lnTo>
                    <a:pt x="97" y="12"/>
                  </a:lnTo>
                  <a:lnTo>
                    <a:pt x="127" y="4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20" name="Freeform 88"/>
            <p:cNvSpPr>
              <a:spLocks noEditPoints="1"/>
            </p:cNvSpPr>
            <p:nvPr/>
          </p:nvSpPr>
          <p:spPr bwMode="auto">
            <a:xfrm>
              <a:off x="2794000" y="2500313"/>
              <a:ext cx="309563" cy="304800"/>
            </a:xfrm>
            <a:custGeom>
              <a:avLst/>
              <a:gdLst>
                <a:gd name="T0" fmla="*/ 583 w 1559"/>
                <a:gd name="T1" fmla="*/ 151 h 1537"/>
                <a:gd name="T2" fmla="*/ 433 w 1559"/>
                <a:gd name="T3" fmla="*/ 203 h 1537"/>
                <a:gd name="T4" fmla="*/ 303 w 1559"/>
                <a:gd name="T5" fmla="*/ 299 h 1537"/>
                <a:gd name="T6" fmla="*/ 207 w 1559"/>
                <a:gd name="T7" fmla="*/ 426 h 1537"/>
                <a:gd name="T8" fmla="*/ 152 w 1559"/>
                <a:gd name="T9" fmla="*/ 576 h 1537"/>
                <a:gd name="T10" fmla="*/ 145 w 1559"/>
                <a:gd name="T11" fmla="*/ 736 h 1537"/>
                <a:gd name="T12" fmla="*/ 183 w 1559"/>
                <a:gd name="T13" fmla="*/ 889 h 1537"/>
                <a:gd name="T14" fmla="*/ 267 w 1559"/>
                <a:gd name="T15" fmla="*/ 1025 h 1537"/>
                <a:gd name="T16" fmla="*/ 387 w 1559"/>
                <a:gd name="T17" fmla="*/ 1132 h 1537"/>
                <a:gd name="T18" fmla="*/ 531 w 1559"/>
                <a:gd name="T19" fmla="*/ 1201 h 1537"/>
                <a:gd name="T20" fmla="*/ 691 w 1559"/>
                <a:gd name="T21" fmla="*/ 1224 h 1537"/>
                <a:gd name="T22" fmla="*/ 851 w 1559"/>
                <a:gd name="T23" fmla="*/ 1201 h 1537"/>
                <a:gd name="T24" fmla="*/ 996 w 1559"/>
                <a:gd name="T25" fmla="*/ 1132 h 1537"/>
                <a:gd name="T26" fmla="*/ 1117 w 1559"/>
                <a:gd name="T27" fmla="*/ 1025 h 1537"/>
                <a:gd name="T28" fmla="*/ 1199 w 1559"/>
                <a:gd name="T29" fmla="*/ 889 h 1537"/>
                <a:gd name="T30" fmla="*/ 1238 w 1559"/>
                <a:gd name="T31" fmla="*/ 736 h 1537"/>
                <a:gd name="T32" fmla="*/ 1230 w 1559"/>
                <a:gd name="T33" fmla="*/ 576 h 1537"/>
                <a:gd name="T34" fmla="*/ 1176 w 1559"/>
                <a:gd name="T35" fmla="*/ 426 h 1537"/>
                <a:gd name="T36" fmla="*/ 1080 w 1559"/>
                <a:gd name="T37" fmla="*/ 299 h 1537"/>
                <a:gd name="T38" fmla="*/ 950 w 1559"/>
                <a:gd name="T39" fmla="*/ 203 h 1537"/>
                <a:gd name="T40" fmla="*/ 800 w 1559"/>
                <a:gd name="T41" fmla="*/ 151 h 1537"/>
                <a:gd name="T42" fmla="*/ 691 w 1559"/>
                <a:gd name="T43" fmla="*/ 0 h 1537"/>
                <a:gd name="T44" fmla="*/ 871 w 1559"/>
                <a:gd name="T45" fmla="*/ 23 h 1537"/>
                <a:gd name="T46" fmla="*/ 1037 w 1559"/>
                <a:gd name="T47" fmla="*/ 91 h 1537"/>
                <a:gd name="T48" fmla="*/ 1181 w 1559"/>
                <a:gd name="T49" fmla="*/ 200 h 1537"/>
                <a:gd name="T50" fmla="*/ 1291 w 1559"/>
                <a:gd name="T51" fmla="*/ 341 h 1537"/>
                <a:gd name="T52" fmla="*/ 1359 w 1559"/>
                <a:gd name="T53" fmla="*/ 504 h 1537"/>
                <a:gd name="T54" fmla="*/ 1382 w 1559"/>
                <a:gd name="T55" fmla="*/ 682 h 1537"/>
                <a:gd name="T56" fmla="*/ 1357 w 1559"/>
                <a:gd name="T57" fmla="*/ 865 h 1537"/>
                <a:gd name="T58" fmla="*/ 1284 w 1559"/>
                <a:gd name="T59" fmla="*/ 1032 h 1537"/>
                <a:gd name="T60" fmla="*/ 1243 w 1559"/>
                <a:gd name="T61" fmla="*/ 1164 h 1537"/>
                <a:gd name="T62" fmla="*/ 1288 w 1559"/>
                <a:gd name="T63" fmla="*/ 1174 h 1537"/>
                <a:gd name="T64" fmla="*/ 1551 w 1559"/>
                <a:gd name="T65" fmla="*/ 1434 h 1537"/>
                <a:gd name="T66" fmla="*/ 1557 w 1559"/>
                <a:gd name="T67" fmla="*/ 1486 h 1537"/>
                <a:gd name="T68" fmla="*/ 1524 w 1559"/>
                <a:gd name="T69" fmla="*/ 1529 h 1537"/>
                <a:gd name="T70" fmla="*/ 1471 w 1559"/>
                <a:gd name="T71" fmla="*/ 1535 h 1537"/>
                <a:gd name="T72" fmla="*/ 1201 w 1559"/>
                <a:gd name="T73" fmla="*/ 1283 h 1537"/>
                <a:gd name="T74" fmla="*/ 1181 w 1559"/>
                <a:gd name="T75" fmla="*/ 1242 h 1537"/>
                <a:gd name="T76" fmla="*/ 1099 w 1559"/>
                <a:gd name="T77" fmla="*/ 1232 h 1537"/>
                <a:gd name="T78" fmla="*/ 935 w 1559"/>
                <a:gd name="T79" fmla="*/ 1320 h 1537"/>
                <a:gd name="T80" fmla="*/ 754 w 1559"/>
                <a:gd name="T81" fmla="*/ 1361 h 1537"/>
                <a:gd name="T82" fmla="*/ 571 w 1559"/>
                <a:gd name="T83" fmla="*/ 1353 h 1537"/>
                <a:gd name="T84" fmla="*/ 400 w 1559"/>
                <a:gd name="T85" fmla="*/ 1300 h 1537"/>
                <a:gd name="T86" fmla="*/ 248 w 1559"/>
                <a:gd name="T87" fmla="*/ 1205 h 1537"/>
                <a:gd name="T88" fmla="*/ 125 w 1559"/>
                <a:gd name="T89" fmla="*/ 1072 h 1537"/>
                <a:gd name="T90" fmla="*/ 42 w 1559"/>
                <a:gd name="T91" fmla="*/ 916 h 1537"/>
                <a:gd name="T92" fmla="*/ 3 w 1559"/>
                <a:gd name="T93" fmla="*/ 742 h 1537"/>
                <a:gd name="T94" fmla="*/ 11 w 1559"/>
                <a:gd name="T95" fmla="*/ 562 h 1537"/>
                <a:gd name="T96" fmla="*/ 65 w 1559"/>
                <a:gd name="T97" fmla="*/ 394 h 1537"/>
                <a:gd name="T98" fmla="*/ 161 w 1559"/>
                <a:gd name="T99" fmla="*/ 244 h 1537"/>
                <a:gd name="T100" fmla="*/ 295 w 1559"/>
                <a:gd name="T101" fmla="*/ 122 h 1537"/>
                <a:gd name="T102" fmla="*/ 454 w 1559"/>
                <a:gd name="T103" fmla="*/ 41 h 1537"/>
                <a:gd name="T104" fmla="*/ 630 w 1559"/>
                <a:gd name="T105" fmla="*/ 2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9" h="1537">
                  <a:moveTo>
                    <a:pt x="691" y="140"/>
                  </a:moveTo>
                  <a:lnTo>
                    <a:pt x="637" y="142"/>
                  </a:lnTo>
                  <a:lnTo>
                    <a:pt x="583" y="151"/>
                  </a:lnTo>
                  <a:lnTo>
                    <a:pt x="531" y="163"/>
                  </a:lnTo>
                  <a:lnTo>
                    <a:pt x="481" y="181"/>
                  </a:lnTo>
                  <a:lnTo>
                    <a:pt x="433" y="203"/>
                  </a:lnTo>
                  <a:lnTo>
                    <a:pt x="387" y="231"/>
                  </a:lnTo>
                  <a:lnTo>
                    <a:pt x="343" y="262"/>
                  </a:lnTo>
                  <a:lnTo>
                    <a:pt x="303" y="299"/>
                  </a:lnTo>
                  <a:lnTo>
                    <a:pt x="267" y="339"/>
                  </a:lnTo>
                  <a:lnTo>
                    <a:pt x="235" y="381"/>
                  </a:lnTo>
                  <a:lnTo>
                    <a:pt x="207" y="426"/>
                  </a:lnTo>
                  <a:lnTo>
                    <a:pt x="183" y="475"/>
                  </a:lnTo>
                  <a:lnTo>
                    <a:pt x="165" y="524"/>
                  </a:lnTo>
                  <a:lnTo>
                    <a:pt x="152" y="576"/>
                  </a:lnTo>
                  <a:lnTo>
                    <a:pt x="145" y="628"/>
                  </a:lnTo>
                  <a:lnTo>
                    <a:pt x="142" y="682"/>
                  </a:lnTo>
                  <a:lnTo>
                    <a:pt x="145" y="736"/>
                  </a:lnTo>
                  <a:lnTo>
                    <a:pt x="152" y="788"/>
                  </a:lnTo>
                  <a:lnTo>
                    <a:pt x="165" y="840"/>
                  </a:lnTo>
                  <a:lnTo>
                    <a:pt x="183" y="889"/>
                  </a:lnTo>
                  <a:lnTo>
                    <a:pt x="207" y="937"/>
                  </a:lnTo>
                  <a:lnTo>
                    <a:pt x="235" y="982"/>
                  </a:lnTo>
                  <a:lnTo>
                    <a:pt x="267" y="1025"/>
                  </a:lnTo>
                  <a:lnTo>
                    <a:pt x="303" y="1065"/>
                  </a:lnTo>
                  <a:lnTo>
                    <a:pt x="343" y="1101"/>
                  </a:lnTo>
                  <a:lnTo>
                    <a:pt x="387" y="1132"/>
                  </a:lnTo>
                  <a:lnTo>
                    <a:pt x="433" y="1160"/>
                  </a:lnTo>
                  <a:lnTo>
                    <a:pt x="481" y="1183"/>
                  </a:lnTo>
                  <a:lnTo>
                    <a:pt x="531" y="1201"/>
                  </a:lnTo>
                  <a:lnTo>
                    <a:pt x="583" y="1213"/>
                  </a:lnTo>
                  <a:lnTo>
                    <a:pt x="637" y="1221"/>
                  </a:lnTo>
                  <a:lnTo>
                    <a:pt x="691" y="1224"/>
                  </a:lnTo>
                  <a:lnTo>
                    <a:pt x="746" y="1221"/>
                  </a:lnTo>
                  <a:lnTo>
                    <a:pt x="800" y="1213"/>
                  </a:lnTo>
                  <a:lnTo>
                    <a:pt x="851" y="1201"/>
                  </a:lnTo>
                  <a:lnTo>
                    <a:pt x="902" y="1183"/>
                  </a:lnTo>
                  <a:lnTo>
                    <a:pt x="950" y="1160"/>
                  </a:lnTo>
                  <a:lnTo>
                    <a:pt x="996" y="1132"/>
                  </a:lnTo>
                  <a:lnTo>
                    <a:pt x="1040" y="1101"/>
                  </a:lnTo>
                  <a:lnTo>
                    <a:pt x="1080" y="1065"/>
                  </a:lnTo>
                  <a:lnTo>
                    <a:pt x="1117" y="1025"/>
                  </a:lnTo>
                  <a:lnTo>
                    <a:pt x="1149" y="982"/>
                  </a:lnTo>
                  <a:lnTo>
                    <a:pt x="1176" y="937"/>
                  </a:lnTo>
                  <a:lnTo>
                    <a:pt x="1199" y="889"/>
                  </a:lnTo>
                  <a:lnTo>
                    <a:pt x="1217" y="840"/>
                  </a:lnTo>
                  <a:lnTo>
                    <a:pt x="1230" y="788"/>
                  </a:lnTo>
                  <a:lnTo>
                    <a:pt x="1238" y="736"/>
                  </a:lnTo>
                  <a:lnTo>
                    <a:pt x="1240" y="682"/>
                  </a:lnTo>
                  <a:lnTo>
                    <a:pt x="1238" y="628"/>
                  </a:lnTo>
                  <a:lnTo>
                    <a:pt x="1230" y="576"/>
                  </a:lnTo>
                  <a:lnTo>
                    <a:pt x="1217" y="524"/>
                  </a:lnTo>
                  <a:lnTo>
                    <a:pt x="1199" y="475"/>
                  </a:lnTo>
                  <a:lnTo>
                    <a:pt x="1176" y="426"/>
                  </a:lnTo>
                  <a:lnTo>
                    <a:pt x="1149" y="381"/>
                  </a:lnTo>
                  <a:lnTo>
                    <a:pt x="1117" y="339"/>
                  </a:lnTo>
                  <a:lnTo>
                    <a:pt x="1080" y="299"/>
                  </a:lnTo>
                  <a:lnTo>
                    <a:pt x="1040" y="262"/>
                  </a:lnTo>
                  <a:lnTo>
                    <a:pt x="996" y="231"/>
                  </a:lnTo>
                  <a:lnTo>
                    <a:pt x="950" y="203"/>
                  </a:lnTo>
                  <a:lnTo>
                    <a:pt x="902" y="181"/>
                  </a:lnTo>
                  <a:lnTo>
                    <a:pt x="851" y="163"/>
                  </a:lnTo>
                  <a:lnTo>
                    <a:pt x="800" y="151"/>
                  </a:lnTo>
                  <a:lnTo>
                    <a:pt x="746" y="142"/>
                  </a:lnTo>
                  <a:lnTo>
                    <a:pt x="691" y="140"/>
                  </a:lnTo>
                  <a:close/>
                  <a:moveTo>
                    <a:pt x="691" y="0"/>
                  </a:moveTo>
                  <a:lnTo>
                    <a:pt x="753" y="2"/>
                  </a:lnTo>
                  <a:lnTo>
                    <a:pt x="813" y="11"/>
                  </a:lnTo>
                  <a:lnTo>
                    <a:pt x="871" y="23"/>
                  </a:lnTo>
                  <a:lnTo>
                    <a:pt x="928" y="41"/>
                  </a:lnTo>
                  <a:lnTo>
                    <a:pt x="983" y="63"/>
                  </a:lnTo>
                  <a:lnTo>
                    <a:pt x="1037" y="91"/>
                  </a:lnTo>
                  <a:lnTo>
                    <a:pt x="1087" y="122"/>
                  </a:lnTo>
                  <a:lnTo>
                    <a:pt x="1135" y="159"/>
                  </a:lnTo>
                  <a:lnTo>
                    <a:pt x="1181" y="200"/>
                  </a:lnTo>
                  <a:lnTo>
                    <a:pt x="1221" y="244"/>
                  </a:lnTo>
                  <a:lnTo>
                    <a:pt x="1259" y="292"/>
                  </a:lnTo>
                  <a:lnTo>
                    <a:pt x="1291" y="341"/>
                  </a:lnTo>
                  <a:lnTo>
                    <a:pt x="1318" y="394"/>
                  </a:lnTo>
                  <a:lnTo>
                    <a:pt x="1341" y="448"/>
                  </a:lnTo>
                  <a:lnTo>
                    <a:pt x="1359" y="504"/>
                  </a:lnTo>
                  <a:lnTo>
                    <a:pt x="1372" y="562"/>
                  </a:lnTo>
                  <a:lnTo>
                    <a:pt x="1380" y="621"/>
                  </a:lnTo>
                  <a:lnTo>
                    <a:pt x="1382" y="682"/>
                  </a:lnTo>
                  <a:lnTo>
                    <a:pt x="1379" y="744"/>
                  </a:lnTo>
                  <a:lnTo>
                    <a:pt x="1372" y="805"/>
                  </a:lnTo>
                  <a:lnTo>
                    <a:pt x="1357" y="865"/>
                  </a:lnTo>
                  <a:lnTo>
                    <a:pt x="1338" y="923"/>
                  </a:lnTo>
                  <a:lnTo>
                    <a:pt x="1313" y="979"/>
                  </a:lnTo>
                  <a:lnTo>
                    <a:pt x="1284" y="1032"/>
                  </a:lnTo>
                  <a:lnTo>
                    <a:pt x="1249" y="1083"/>
                  </a:lnTo>
                  <a:lnTo>
                    <a:pt x="1210" y="1131"/>
                  </a:lnTo>
                  <a:lnTo>
                    <a:pt x="1243" y="1164"/>
                  </a:lnTo>
                  <a:lnTo>
                    <a:pt x="1259" y="1164"/>
                  </a:lnTo>
                  <a:lnTo>
                    <a:pt x="1274" y="1167"/>
                  </a:lnTo>
                  <a:lnTo>
                    <a:pt x="1288" y="1174"/>
                  </a:lnTo>
                  <a:lnTo>
                    <a:pt x="1301" y="1184"/>
                  </a:lnTo>
                  <a:lnTo>
                    <a:pt x="1539" y="1419"/>
                  </a:lnTo>
                  <a:lnTo>
                    <a:pt x="1551" y="1434"/>
                  </a:lnTo>
                  <a:lnTo>
                    <a:pt x="1557" y="1451"/>
                  </a:lnTo>
                  <a:lnTo>
                    <a:pt x="1559" y="1468"/>
                  </a:lnTo>
                  <a:lnTo>
                    <a:pt x="1557" y="1486"/>
                  </a:lnTo>
                  <a:lnTo>
                    <a:pt x="1551" y="1503"/>
                  </a:lnTo>
                  <a:lnTo>
                    <a:pt x="1539" y="1517"/>
                  </a:lnTo>
                  <a:lnTo>
                    <a:pt x="1524" y="1529"/>
                  </a:lnTo>
                  <a:lnTo>
                    <a:pt x="1507" y="1535"/>
                  </a:lnTo>
                  <a:lnTo>
                    <a:pt x="1489" y="1537"/>
                  </a:lnTo>
                  <a:lnTo>
                    <a:pt x="1471" y="1535"/>
                  </a:lnTo>
                  <a:lnTo>
                    <a:pt x="1454" y="1529"/>
                  </a:lnTo>
                  <a:lnTo>
                    <a:pt x="1439" y="1517"/>
                  </a:lnTo>
                  <a:lnTo>
                    <a:pt x="1201" y="1283"/>
                  </a:lnTo>
                  <a:lnTo>
                    <a:pt x="1190" y="1270"/>
                  </a:lnTo>
                  <a:lnTo>
                    <a:pt x="1184" y="1256"/>
                  </a:lnTo>
                  <a:lnTo>
                    <a:pt x="1181" y="1242"/>
                  </a:lnTo>
                  <a:lnTo>
                    <a:pt x="1181" y="1226"/>
                  </a:lnTo>
                  <a:lnTo>
                    <a:pt x="1148" y="1193"/>
                  </a:lnTo>
                  <a:lnTo>
                    <a:pt x="1099" y="1232"/>
                  </a:lnTo>
                  <a:lnTo>
                    <a:pt x="1046" y="1266"/>
                  </a:lnTo>
                  <a:lnTo>
                    <a:pt x="992" y="1295"/>
                  </a:lnTo>
                  <a:lnTo>
                    <a:pt x="935" y="1320"/>
                  </a:lnTo>
                  <a:lnTo>
                    <a:pt x="877" y="1338"/>
                  </a:lnTo>
                  <a:lnTo>
                    <a:pt x="817" y="1352"/>
                  </a:lnTo>
                  <a:lnTo>
                    <a:pt x="754" y="1361"/>
                  </a:lnTo>
                  <a:lnTo>
                    <a:pt x="691" y="1364"/>
                  </a:lnTo>
                  <a:lnTo>
                    <a:pt x="630" y="1361"/>
                  </a:lnTo>
                  <a:lnTo>
                    <a:pt x="571" y="1353"/>
                  </a:lnTo>
                  <a:lnTo>
                    <a:pt x="512" y="1341"/>
                  </a:lnTo>
                  <a:lnTo>
                    <a:pt x="454" y="1323"/>
                  </a:lnTo>
                  <a:lnTo>
                    <a:pt x="400" y="1300"/>
                  </a:lnTo>
                  <a:lnTo>
                    <a:pt x="347" y="1273"/>
                  </a:lnTo>
                  <a:lnTo>
                    <a:pt x="295" y="1241"/>
                  </a:lnTo>
                  <a:lnTo>
                    <a:pt x="248" y="1205"/>
                  </a:lnTo>
                  <a:lnTo>
                    <a:pt x="203" y="1164"/>
                  </a:lnTo>
                  <a:lnTo>
                    <a:pt x="161" y="1120"/>
                  </a:lnTo>
                  <a:lnTo>
                    <a:pt x="125" y="1072"/>
                  </a:lnTo>
                  <a:lnTo>
                    <a:pt x="93" y="1022"/>
                  </a:lnTo>
                  <a:lnTo>
                    <a:pt x="65" y="969"/>
                  </a:lnTo>
                  <a:lnTo>
                    <a:pt x="42" y="916"/>
                  </a:lnTo>
                  <a:lnTo>
                    <a:pt x="23" y="859"/>
                  </a:lnTo>
                  <a:lnTo>
                    <a:pt x="11" y="801"/>
                  </a:lnTo>
                  <a:lnTo>
                    <a:pt x="3" y="742"/>
                  </a:lnTo>
                  <a:lnTo>
                    <a:pt x="0" y="682"/>
                  </a:lnTo>
                  <a:lnTo>
                    <a:pt x="3" y="621"/>
                  </a:lnTo>
                  <a:lnTo>
                    <a:pt x="11" y="562"/>
                  </a:lnTo>
                  <a:lnTo>
                    <a:pt x="23" y="504"/>
                  </a:lnTo>
                  <a:lnTo>
                    <a:pt x="42" y="448"/>
                  </a:lnTo>
                  <a:lnTo>
                    <a:pt x="65" y="394"/>
                  </a:lnTo>
                  <a:lnTo>
                    <a:pt x="93" y="341"/>
                  </a:lnTo>
                  <a:lnTo>
                    <a:pt x="125" y="292"/>
                  </a:lnTo>
                  <a:lnTo>
                    <a:pt x="161" y="244"/>
                  </a:lnTo>
                  <a:lnTo>
                    <a:pt x="203" y="200"/>
                  </a:lnTo>
                  <a:lnTo>
                    <a:pt x="248" y="159"/>
                  </a:lnTo>
                  <a:lnTo>
                    <a:pt x="295" y="122"/>
                  </a:lnTo>
                  <a:lnTo>
                    <a:pt x="347" y="91"/>
                  </a:lnTo>
                  <a:lnTo>
                    <a:pt x="400" y="63"/>
                  </a:lnTo>
                  <a:lnTo>
                    <a:pt x="454" y="41"/>
                  </a:lnTo>
                  <a:lnTo>
                    <a:pt x="512" y="23"/>
                  </a:lnTo>
                  <a:lnTo>
                    <a:pt x="571" y="11"/>
                  </a:lnTo>
                  <a:lnTo>
                    <a:pt x="630" y="2"/>
                  </a:lnTo>
                  <a:lnTo>
                    <a:pt x="6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</p:grpSp>
      <p:graphicFrame>
        <p:nvGraphicFramePr>
          <p:cNvPr id="31" name="图表 30"/>
          <p:cNvGraphicFramePr/>
          <p:nvPr/>
        </p:nvGraphicFramePr>
        <p:xfrm>
          <a:off x="3985895" y="1406525"/>
          <a:ext cx="5027930" cy="2371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080510" y="1024255"/>
            <a:ext cx="6332855" cy="337185"/>
          </a:xfrm>
          <a:prstGeom prst="rect">
            <a:avLst/>
          </a:prstGeom>
          <a:solidFill>
            <a:srgbClr val="A5D4E5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>
                <a:solidFill>
                  <a:schemeClr val="bg1"/>
                </a:solidFill>
                <a:sym typeface="+mn-ea"/>
              </a:rPr>
              <a:t>2010-2019年全国高等院校重大实验室事故损失统计图（单位：万元）</a:t>
            </a:r>
          </a:p>
        </p:txBody>
      </p:sp>
      <p:graphicFrame>
        <p:nvGraphicFramePr>
          <p:cNvPr id="33" name="图表 32"/>
          <p:cNvGraphicFramePr/>
          <p:nvPr/>
        </p:nvGraphicFramePr>
        <p:xfrm>
          <a:off x="610235" y="1504315"/>
          <a:ext cx="2426335" cy="2273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5" name="文本框 34"/>
          <p:cNvSpPr txBox="1"/>
          <p:nvPr/>
        </p:nvSpPr>
        <p:spPr>
          <a:xfrm>
            <a:off x="540385" y="1022350"/>
            <a:ext cx="2980055" cy="337185"/>
          </a:xfrm>
          <a:prstGeom prst="rect">
            <a:avLst/>
          </a:prstGeom>
          <a:solidFill>
            <a:srgbClr val="A5D4E5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>
                <a:solidFill>
                  <a:schemeClr val="bg1"/>
                </a:solidFill>
                <a:sym typeface="+mn-ea"/>
              </a:rPr>
              <a:t>2010-2019年各类事故发生比例</a:t>
            </a:r>
          </a:p>
        </p:txBody>
      </p:sp>
      <p:sp>
        <p:nvSpPr>
          <p:cNvPr id="37" name="矩形 36"/>
          <p:cNvSpPr/>
          <p:nvPr/>
        </p:nvSpPr>
        <p:spPr>
          <a:xfrm>
            <a:off x="9217660" y="2339340"/>
            <a:ext cx="2626360" cy="6451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上亿级损失</a:t>
            </a:r>
            <a:endParaRPr lang="en-US" altLang="zh-CN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35330" y="4023360"/>
            <a:ext cx="2774950" cy="2572385"/>
            <a:chOff x="587" y="6600"/>
            <a:chExt cx="4370" cy="4051"/>
          </a:xfrm>
        </p:grpSpPr>
        <p:sp>
          <p:nvSpPr>
            <p:cNvPr id="6" name="文本框 5"/>
            <p:cNvSpPr txBox="1"/>
            <p:nvPr/>
          </p:nvSpPr>
          <p:spPr>
            <a:xfrm>
              <a:off x="1843" y="6600"/>
              <a:ext cx="1838" cy="580"/>
            </a:xfrm>
            <a:prstGeom prst="rect">
              <a:avLst/>
            </a:prstGeom>
            <a:solidFill>
              <a:srgbClr val="A5D4E5"/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sz="1600" b="1">
                  <a:solidFill>
                    <a:schemeClr val="bg1"/>
                  </a:solidFill>
                  <a:sym typeface="+mn-ea"/>
                </a:rPr>
                <a:t>政策导向</a:t>
              </a:r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rcRect b="464"/>
            <a:stretch>
              <a:fillRect/>
            </a:stretch>
          </p:blipFill>
          <p:spPr>
            <a:xfrm>
              <a:off x="587" y="7251"/>
              <a:ext cx="4371" cy="3400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4627245" y="4054475"/>
            <a:ext cx="2774950" cy="2541270"/>
            <a:chOff x="5544" y="6649"/>
            <a:chExt cx="4370" cy="4002"/>
          </a:xfrm>
        </p:grpSpPr>
        <p:sp>
          <p:nvSpPr>
            <p:cNvPr id="8" name="文本框 7"/>
            <p:cNvSpPr txBox="1"/>
            <p:nvPr/>
          </p:nvSpPr>
          <p:spPr>
            <a:xfrm>
              <a:off x="6111" y="6649"/>
              <a:ext cx="2954" cy="531"/>
            </a:xfrm>
            <a:prstGeom prst="rect">
              <a:avLst/>
            </a:prstGeom>
            <a:solidFill>
              <a:srgbClr val="A5D4E5"/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sz="1600" b="1">
                  <a:solidFill>
                    <a:schemeClr val="bg1"/>
                  </a:solidFill>
                  <a:sym typeface="+mn-ea"/>
                </a:rPr>
                <a:t>社会各界人士看好</a:t>
              </a: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44" y="7251"/>
              <a:ext cx="4371" cy="3400"/>
            </a:xfrm>
            <a:prstGeom prst="rect">
              <a:avLst/>
            </a:prstGeom>
          </p:spPr>
        </p:pic>
      </p:grpSp>
      <p:grpSp>
        <p:nvGrpSpPr>
          <p:cNvPr id="40" name="组合 39"/>
          <p:cNvGrpSpPr/>
          <p:nvPr/>
        </p:nvGrpSpPr>
        <p:grpSpPr>
          <a:xfrm>
            <a:off x="8519160" y="4069080"/>
            <a:ext cx="3088640" cy="2581910"/>
            <a:chOff x="11107" y="6672"/>
            <a:chExt cx="4864" cy="4066"/>
          </a:xfrm>
        </p:grpSpPr>
        <p:sp>
          <p:nvSpPr>
            <p:cNvPr id="3" name="文本框 2"/>
            <p:cNvSpPr txBox="1"/>
            <p:nvPr/>
          </p:nvSpPr>
          <p:spPr>
            <a:xfrm>
              <a:off x="11585" y="6672"/>
              <a:ext cx="3550" cy="531"/>
            </a:xfrm>
            <a:prstGeom prst="rect">
              <a:avLst/>
            </a:prstGeom>
            <a:solidFill>
              <a:srgbClr val="A5D4E5"/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sz="1600" b="1">
                  <a:solidFill>
                    <a:schemeClr val="bg1"/>
                  </a:solidFill>
                  <a:sym typeface="+mn-ea"/>
                </a:rPr>
                <a:t>传统的管理和技术不足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1107" y="7406"/>
              <a:ext cx="4864" cy="3332"/>
              <a:chOff x="11107" y="7406"/>
              <a:chExt cx="4864" cy="3332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11107" y="7406"/>
                <a:ext cx="4865" cy="822"/>
              </a:xfrm>
              <a:prstGeom prst="rect">
                <a:avLst/>
              </a:prstGeom>
              <a:solidFill>
                <a:srgbClr val="0070C0">
                  <a:alpha val="47000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2800">
                    <a:sym typeface="+mn-ea"/>
                  </a:rPr>
                  <a:t>过分依赖人工管理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12252" y="9916"/>
                <a:ext cx="2528" cy="822"/>
              </a:xfrm>
              <a:prstGeom prst="rect">
                <a:avLst/>
              </a:prstGeom>
              <a:solidFill>
                <a:srgbClr val="0070C0">
                  <a:alpha val="47000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2800">
                    <a:sym typeface="+mn-ea"/>
                  </a:rPr>
                  <a:t>敏感性低</a:t>
                </a: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11995" y="8661"/>
                <a:ext cx="3088" cy="822"/>
              </a:xfrm>
              <a:prstGeom prst="rect">
                <a:avLst/>
              </a:prstGeom>
              <a:solidFill>
                <a:srgbClr val="0070C0">
                  <a:alpha val="47000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zh-CN" altLang="en-US" sz="2800">
                    <a:sym typeface="+mn-ea"/>
                  </a:rPr>
                  <a:t>反应速度慢</a:t>
                </a:r>
              </a:p>
            </p:txBody>
          </p:sp>
        </p:grp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功能介绍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1257567" y="4590183"/>
            <a:ext cx="9478517" cy="0"/>
          </a:xfrm>
          <a:prstGeom prst="line">
            <a:avLst/>
          </a:prstGeom>
          <a:ln w="635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1890256" y="3822906"/>
            <a:ext cx="0" cy="76791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4680291" y="3822906"/>
            <a:ext cx="0" cy="76791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7431309" y="3822906"/>
            <a:ext cx="0" cy="76791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10112516" y="3822906"/>
            <a:ext cx="0" cy="76791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797560" y="4742815"/>
            <a:ext cx="21939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预约门禁准入系统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765550" y="4742815"/>
            <a:ext cx="1806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  <a:sym typeface="+mn-ea"/>
              </a:rPr>
              <a:t>气体报警系统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6452610" y="4760952"/>
            <a:ext cx="19608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  <a:sym typeface="+mn-ea"/>
              </a:rPr>
              <a:t>温湿度报警系统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9281708" y="4760952"/>
            <a:ext cx="17068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  <a:sym typeface="+mn-ea"/>
              </a:rPr>
              <a:t>智能监控系统</a:t>
            </a:r>
          </a:p>
        </p:txBody>
      </p:sp>
      <p:pic>
        <p:nvPicPr>
          <p:cNvPr id="6" name="图片 10"/>
          <p:cNvPicPr/>
          <p:nvPr/>
        </p:nvPicPr>
        <p:blipFill>
          <a:blip r:embed="rId2"/>
          <a:stretch>
            <a:fillRect/>
          </a:stretch>
        </p:blipFill>
        <p:spPr>
          <a:xfrm>
            <a:off x="6373649" y="1741710"/>
            <a:ext cx="2120400" cy="2081530"/>
          </a:xfrm>
          <a:prstGeom prst="ellipse">
            <a:avLst/>
          </a:prstGeom>
        </p:spPr>
      </p:pic>
      <p:pic>
        <p:nvPicPr>
          <p:cNvPr id="8" name="图片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20135" y="1740535"/>
            <a:ext cx="2120900" cy="2080895"/>
          </a:xfrm>
          <a:prstGeom prst="ellipse">
            <a:avLst/>
          </a:prstGeom>
        </p:spPr>
      </p:pic>
      <p:pic>
        <p:nvPicPr>
          <p:cNvPr id="23" name="图片 22"/>
          <p:cNvPicPr/>
          <p:nvPr/>
        </p:nvPicPr>
        <p:blipFill>
          <a:blip r:embed="rId4"/>
          <a:stretch>
            <a:fillRect/>
          </a:stretch>
        </p:blipFill>
        <p:spPr>
          <a:xfrm>
            <a:off x="9074785" y="1740535"/>
            <a:ext cx="2120400" cy="2080800"/>
          </a:xfrm>
          <a:prstGeom prst="ellipse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rcRect l="10689" t="5040" r="-1328" b="6828"/>
          <a:stretch>
            <a:fillRect/>
          </a:stretch>
        </p:blipFill>
        <p:spPr>
          <a:xfrm>
            <a:off x="827405" y="1740535"/>
            <a:ext cx="2120400" cy="2081530"/>
          </a:xfrm>
          <a:prstGeom prst="ellipse">
            <a:avLst/>
          </a:prstGeom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产品介绍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184150"/>
            <a:ext cx="30988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06705" y="1013460"/>
            <a:ext cx="7015480" cy="368300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b="1">
                <a:solidFill>
                  <a:schemeClr val="bg1"/>
                </a:solidFill>
                <a:sym typeface="+mn-ea"/>
              </a:rPr>
              <a:t>系统网页：http://124.70.98.49  或者   http://smartcampus.ncu.edu.cn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250190" y="1536065"/>
            <a:ext cx="3666490" cy="2461260"/>
            <a:chOff x="379" y="6792"/>
            <a:chExt cx="5774" cy="3876"/>
          </a:xfrm>
        </p:grpSpPr>
        <p:pic>
          <p:nvPicPr>
            <p:cNvPr id="31" name="图片 31" descr="QQ图片202105242050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" y="6792"/>
              <a:ext cx="5774" cy="3109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627" y="10088"/>
              <a:ext cx="3279" cy="580"/>
            </a:xfrm>
            <a:prstGeom prst="rect">
              <a:avLst/>
            </a:prstGeom>
            <a:solidFill>
              <a:srgbClr val="0070C0">
                <a:alpha val="47000"/>
              </a:srgbClr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实时监控各个传感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54000" y="4224020"/>
            <a:ext cx="3666490" cy="2475865"/>
            <a:chOff x="6785" y="6792"/>
            <a:chExt cx="5774" cy="3899"/>
          </a:xfrm>
        </p:grpSpPr>
        <p:pic>
          <p:nvPicPr>
            <p:cNvPr id="34" name="图片 34" descr="QQ图片20210524204835"/>
            <p:cNvPicPr>
              <a:picLocks noChangeAspect="1"/>
            </p:cNvPicPr>
            <p:nvPr/>
          </p:nvPicPr>
          <p:blipFill>
            <a:blip r:embed="rId3"/>
            <a:srcRect b="19323"/>
            <a:stretch>
              <a:fillRect/>
            </a:stretch>
          </p:blipFill>
          <p:spPr>
            <a:xfrm>
              <a:off x="6785" y="6792"/>
              <a:ext cx="5774" cy="3109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8394" y="10111"/>
              <a:ext cx="2556" cy="580"/>
            </a:xfrm>
            <a:prstGeom prst="rect">
              <a:avLst/>
            </a:prstGeom>
            <a:solidFill>
              <a:srgbClr val="0070C0">
                <a:alpha val="47000"/>
              </a:srgbClr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异常数据报警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262755" y="4224020"/>
            <a:ext cx="3666490" cy="2506345"/>
            <a:chOff x="13156" y="6792"/>
            <a:chExt cx="5774" cy="3947"/>
          </a:xfrm>
        </p:grpSpPr>
        <p:pic>
          <p:nvPicPr>
            <p:cNvPr id="35" name="图片 35" descr="QQ图片2021052421115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56" y="6792"/>
              <a:ext cx="5774" cy="3109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15163" y="10159"/>
              <a:ext cx="1760" cy="580"/>
            </a:xfrm>
            <a:prstGeom prst="rect">
              <a:avLst/>
            </a:prstGeom>
            <a:solidFill>
              <a:srgbClr val="0070C0">
                <a:alpha val="47000"/>
              </a:srgbClr>
            </a:solidFill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数据查询</a:t>
              </a: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6600" y="840105"/>
            <a:ext cx="3415030" cy="591629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5005" y="1467485"/>
            <a:ext cx="2667000" cy="2667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模块介绍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798830" y="1109345"/>
            <a:ext cx="6127750" cy="5360838"/>
            <a:chOff x="1282" y="1673"/>
            <a:chExt cx="7727" cy="599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" y="1673"/>
              <a:ext cx="7727" cy="5104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4171" y="7260"/>
              <a:ext cx="1949" cy="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/>
                <a:t>报警系统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138670" y="834390"/>
            <a:ext cx="4686300" cy="5588000"/>
            <a:chOff x="12526" y="1314"/>
            <a:chExt cx="4862" cy="6366"/>
          </a:xfrm>
        </p:grpSpPr>
        <p:pic>
          <p:nvPicPr>
            <p:cNvPr id="6" name="图片 5" descr="GF~Z0UMQ{AZ8NR(L_6DE@AW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26" y="1314"/>
              <a:ext cx="4862" cy="5823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14066" y="7260"/>
              <a:ext cx="1829" cy="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>
                  <a:sym typeface="+mn-ea"/>
                </a:rPr>
                <a:t>门禁系统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产品优势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30935" y="1010285"/>
            <a:ext cx="9387840" cy="521970"/>
          </a:xfrm>
          <a:prstGeom prst="rect">
            <a:avLst/>
          </a:prstGeom>
          <a:solidFill>
            <a:srgbClr val="A5D4E5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2800">
                <a:sym typeface="+mn-ea"/>
              </a:rPr>
              <a:t>我们的产品优势主要有两个：复杂度感知分类算法和NB-IoT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631690" y="1807845"/>
            <a:ext cx="7056120" cy="4354830"/>
            <a:chOff x="6098" y="2847"/>
            <a:chExt cx="11112" cy="6858"/>
          </a:xfrm>
        </p:grpSpPr>
        <p:pic>
          <p:nvPicPr>
            <p:cNvPr id="4" name="图片 3" descr="C:\Users\YCX\Desktop\第七届互联网+\绘图3.0.bmp绘图3.0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6098" y="2847"/>
              <a:ext cx="11112" cy="5699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9321" y="8981"/>
              <a:ext cx="46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/>
                <a:t>视频人脸表情识别图</a:t>
              </a: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4290" y="3690620"/>
            <a:ext cx="4520565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识别人的异常行为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4290" y="2217420"/>
            <a:ext cx="2364740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防火防盗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4290" y="5163820"/>
            <a:ext cx="4526280" cy="706755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4000" b="1">
                <a:solidFill>
                  <a:schemeClr val="bg1"/>
                </a:solidFill>
                <a:sym typeface="+mn-ea"/>
              </a:rPr>
              <a:t>判断人的精神状态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产品优势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21"/>
          <p:cNvSpPr txBox="1"/>
          <p:nvPr>
            <p:custDataLst>
              <p:tags r:id="rId1"/>
            </p:custDataLst>
          </p:nvPr>
        </p:nvSpPr>
        <p:spPr>
          <a:xfrm>
            <a:off x="955040" y="1169035"/>
            <a:ext cx="9838055" cy="521970"/>
          </a:xfrm>
          <a:prstGeom prst="rect">
            <a:avLst/>
          </a:prstGeom>
          <a:solidFill>
            <a:srgbClr val="0070C0">
              <a:alpha val="47000"/>
            </a:srgbClr>
          </a:solidFill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ym typeface="+mn-ea"/>
              </a:rPr>
              <a:t>NB—IoT技术的主要特征：连接能力强、覆盖率广、低功耗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344295" y="2037080"/>
            <a:ext cx="2367280" cy="3926840"/>
            <a:chOff x="2117" y="2896"/>
            <a:chExt cx="3728" cy="6184"/>
          </a:xfrm>
        </p:grpSpPr>
        <p:pic>
          <p:nvPicPr>
            <p:cNvPr id="21" name="图片 20" descr="C:\Users\YCX\Desktop\第七届互联网+\微信图片_20210526170615.png微信图片_20210526170615"/>
            <p:cNvPicPr>
              <a:picLocks noChangeAspect="1"/>
            </p:cNvPicPr>
            <p:nvPr/>
          </p:nvPicPr>
          <p:blipFill>
            <a:blip r:embed="rId3"/>
            <a:srcRect l="15162" t="12658" r="18189" b="14937"/>
            <a:stretch>
              <a:fillRect/>
            </a:stretch>
          </p:blipFill>
          <p:spPr>
            <a:xfrm>
              <a:off x="2117" y="2896"/>
              <a:ext cx="3729" cy="3729"/>
            </a:xfrm>
            <a:custGeom>
              <a:avLst/>
              <a:gdLst>
                <a:gd name="connsiteX0" fmla="*/ 2761747 w 5523494"/>
                <a:gd name="connsiteY0" fmla="*/ 0 h 5523494"/>
                <a:gd name="connsiteX1" fmla="*/ 5523494 w 5523494"/>
                <a:gd name="connsiteY1" fmla="*/ 2761747 h 5523494"/>
                <a:gd name="connsiteX2" fmla="*/ 2761747 w 5523494"/>
                <a:gd name="connsiteY2" fmla="*/ 5523494 h 5523494"/>
                <a:gd name="connsiteX3" fmla="*/ 0 w 5523494"/>
                <a:gd name="connsiteY3" fmla="*/ 2761747 h 5523494"/>
                <a:gd name="connsiteX4" fmla="*/ 2761747 w 5523494"/>
                <a:gd name="connsiteY4" fmla="*/ 0 h 552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3494" h="5523494">
                  <a:moveTo>
                    <a:pt x="2761747" y="0"/>
                  </a:moveTo>
                  <a:cubicBezTo>
                    <a:pt x="4287018" y="0"/>
                    <a:pt x="5523494" y="1236476"/>
                    <a:pt x="5523494" y="2761747"/>
                  </a:cubicBezTo>
                  <a:cubicBezTo>
                    <a:pt x="5523494" y="4287018"/>
                    <a:pt x="4287018" y="5523494"/>
                    <a:pt x="2761747" y="5523494"/>
                  </a:cubicBezTo>
                  <a:cubicBezTo>
                    <a:pt x="1236476" y="5523494"/>
                    <a:pt x="0" y="4287018"/>
                    <a:pt x="0" y="2761747"/>
                  </a:cubicBezTo>
                  <a:cubicBezTo>
                    <a:pt x="0" y="1236476"/>
                    <a:pt x="1236476" y="0"/>
                    <a:pt x="2761747" y="0"/>
                  </a:cubicBezTo>
                  <a:close/>
                </a:path>
              </a:pathLst>
            </a:custGeom>
          </p:spPr>
        </p:pic>
        <p:grpSp>
          <p:nvGrpSpPr>
            <p:cNvPr id="120" name="组 140"/>
            <p:cNvGrpSpPr/>
            <p:nvPr/>
          </p:nvGrpSpPr>
          <p:grpSpPr>
            <a:xfrm>
              <a:off x="3098" y="7470"/>
              <a:ext cx="1767" cy="1611"/>
              <a:chOff x="1568439" y="1499810"/>
              <a:chExt cx="1199552" cy="1093687"/>
            </a:xfrm>
          </p:grpSpPr>
          <p:grpSp>
            <p:nvGrpSpPr>
              <p:cNvPr id="121" name="组合 123"/>
              <p:cNvGrpSpPr/>
              <p:nvPr/>
            </p:nvGrpSpPr>
            <p:grpSpPr>
              <a:xfrm>
                <a:off x="1568439" y="1499810"/>
                <a:ext cx="1127767" cy="1093687"/>
                <a:chOff x="3767282" y="1713243"/>
                <a:chExt cx="1127767" cy="1093687"/>
              </a:xfrm>
            </p:grpSpPr>
            <p:sp>
              <p:nvSpPr>
                <p:cNvPr id="123" name="任意多边形 120"/>
                <p:cNvSpPr/>
                <p:nvPr/>
              </p:nvSpPr>
              <p:spPr>
                <a:xfrm>
                  <a:off x="3767282" y="1713243"/>
                  <a:ext cx="1127767" cy="1093687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FFFF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4" name="任意多边形 121"/>
                <p:cNvSpPr/>
                <p:nvPr/>
              </p:nvSpPr>
              <p:spPr>
                <a:xfrm rot="2222314">
                  <a:off x="3833629" y="1748787"/>
                  <a:ext cx="1042082" cy="1010591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22" name="文本框 142"/>
              <p:cNvSpPr txBox="1"/>
              <p:nvPr/>
            </p:nvSpPr>
            <p:spPr>
              <a:xfrm>
                <a:off x="1733388" y="1790542"/>
                <a:ext cx="1034603" cy="755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chemeClr val="bg1"/>
                    </a:solidFill>
                  </a:rPr>
                  <a:t>连接能力强</a:t>
                </a: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4973955" y="2037080"/>
            <a:ext cx="2367280" cy="3926840"/>
            <a:chOff x="7833" y="2896"/>
            <a:chExt cx="3728" cy="6184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92" t="113" r="27204" b="784"/>
            <a:stretch>
              <a:fillRect/>
            </a:stretch>
          </p:blipFill>
          <p:spPr>
            <a:xfrm>
              <a:off x="7833" y="2896"/>
              <a:ext cx="3729" cy="3729"/>
            </a:xfrm>
            <a:custGeom>
              <a:avLst/>
              <a:gdLst>
                <a:gd name="connsiteX0" fmla="*/ 2761747 w 5523494"/>
                <a:gd name="connsiteY0" fmla="*/ 0 h 5523494"/>
                <a:gd name="connsiteX1" fmla="*/ 5523494 w 5523494"/>
                <a:gd name="connsiteY1" fmla="*/ 2761747 h 5523494"/>
                <a:gd name="connsiteX2" fmla="*/ 2761747 w 5523494"/>
                <a:gd name="connsiteY2" fmla="*/ 5523494 h 5523494"/>
                <a:gd name="connsiteX3" fmla="*/ 0 w 5523494"/>
                <a:gd name="connsiteY3" fmla="*/ 2761747 h 5523494"/>
                <a:gd name="connsiteX4" fmla="*/ 2761747 w 5523494"/>
                <a:gd name="connsiteY4" fmla="*/ 0 h 552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3494" h="5523494">
                  <a:moveTo>
                    <a:pt x="2761747" y="0"/>
                  </a:moveTo>
                  <a:cubicBezTo>
                    <a:pt x="4287018" y="0"/>
                    <a:pt x="5523494" y="1236476"/>
                    <a:pt x="5523494" y="2761747"/>
                  </a:cubicBezTo>
                  <a:cubicBezTo>
                    <a:pt x="5523494" y="4287018"/>
                    <a:pt x="4287018" y="5523494"/>
                    <a:pt x="2761747" y="5523494"/>
                  </a:cubicBezTo>
                  <a:cubicBezTo>
                    <a:pt x="1236476" y="5523494"/>
                    <a:pt x="0" y="4287018"/>
                    <a:pt x="0" y="2761747"/>
                  </a:cubicBezTo>
                  <a:cubicBezTo>
                    <a:pt x="0" y="1236476"/>
                    <a:pt x="1236476" y="0"/>
                    <a:pt x="2761747" y="0"/>
                  </a:cubicBezTo>
                  <a:close/>
                </a:path>
              </a:pathLst>
            </a:custGeom>
          </p:spPr>
        </p:pic>
        <p:grpSp>
          <p:nvGrpSpPr>
            <p:cNvPr id="125" name="组 145"/>
            <p:cNvGrpSpPr/>
            <p:nvPr/>
          </p:nvGrpSpPr>
          <p:grpSpPr>
            <a:xfrm>
              <a:off x="8821" y="7470"/>
              <a:ext cx="1752" cy="1611"/>
              <a:chOff x="5833370" y="1714508"/>
              <a:chExt cx="1189370" cy="1093687"/>
            </a:xfrm>
          </p:grpSpPr>
          <p:grpSp>
            <p:nvGrpSpPr>
              <p:cNvPr id="126" name="组合 129"/>
              <p:cNvGrpSpPr/>
              <p:nvPr/>
            </p:nvGrpSpPr>
            <p:grpSpPr>
              <a:xfrm>
                <a:off x="5833370" y="1714508"/>
                <a:ext cx="1127767" cy="1093687"/>
                <a:chOff x="4581812" y="1820677"/>
                <a:chExt cx="1127767" cy="1093687"/>
              </a:xfrm>
            </p:grpSpPr>
            <p:sp>
              <p:nvSpPr>
                <p:cNvPr id="128" name="任意多边形 125"/>
                <p:cNvSpPr/>
                <p:nvPr/>
              </p:nvSpPr>
              <p:spPr>
                <a:xfrm>
                  <a:off x="4581812" y="1820677"/>
                  <a:ext cx="1127767" cy="1093687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FFFF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任意多边形 126"/>
                <p:cNvSpPr/>
                <p:nvPr/>
              </p:nvSpPr>
              <p:spPr>
                <a:xfrm rot="2222314">
                  <a:off x="4648159" y="1856221"/>
                  <a:ext cx="1042082" cy="1010591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27" name="文本框 147"/>
              <p:cNvSpPr txBox="1"/>
              <p:nvPr/>
            </p:nvSpPr>
            <p:spPr>
              <a:xfrm>
                <a:off x="5988137" y="2100521"/>
                <a:ext cx="1034603" cy="4263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chemeClr val="bg1"/>
                    </a:solidFill>
                  </a:rPr>
                  <a:t>覆盖广</a:t>
                </a: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8642985" y="2037080"/>
            <a:ext cx="2367280" cy="3926840"/>
            <a:chOff x="13611" y="2896"/>
            <a:chExt cx="3728" cy="6184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06" t="1548" r="26210" b="3619"/>
            <a:stretch>
              <a:fillRect/>
            </a:stretch>
          </p:blipFill>
          <p:spPr>
            <a:xfrm>
              <a:off x="13611" y="2896"/>
              <a:ext cx="3729" cy="3729"/>
            </a:xfrm>
            <a:custGeom>
              <a:avLst/>
              <a:gdLst>
                <a:gd name="connsiteX0" fmla="*/ 2761747 w 5523494"/>
                <a:gd name="connsiteY0" fmla="*/ 0 h 5523494"/>
                <a:gd name="connsiteX1" fmla="*/ 5523494 w 5523494"/>
                <a:gd name="connsiteY1" fmla="*/ 2761747 h 5523494"/>
                <a:gd name="connsiteX2" fmla="*/ 2761747 w 5523494"/>
                <a:gd name="connsiteY2" fmla="*/ 5523494 h 5523494"/>
                <a:gd name="connsiteX3" fmla="*/ 0 w 5523494"/>
                <a:gd name="connsiteY3" fmla="*/ 2761747 h 5523494"/>
                <a:gd name="connsiteX4" fmla="*/ 2761747 w 5523494"/>
                <a:gd name="connsiteY4" fmla="*/ 0 h 552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3494" h="5523494">
                  <a:moveTo>
                    <a:pt x="2761747" y="0"/>
                  </a:moveTo>
                  <a:cubicBezTo>
                    <a:pt x="4287018" y="0"/>
                    <a:pt x="5523494" y="1236476"/>
                    <a:pt x="5523494" y="2761747"/>
                  </a:cubicBezTo>
                  <a:cubicBezTo>
                    <a:pt x="5523494" y="4287018"/>
                    <a:pt x="4287018" y="5523494"/>
                    <a:pt x="2761747" y="5523494"/>
                  </a:cubicBezTo>
                  <a:cubicBezTo>
                    <a:pt x="1236476" y="5523494"/>
                    <a:pt x="0" y="4287018"/>
                    <a:pt x="0" y="2761747"/>
                  </a:cubicBezTo>
                  <a:cubicBezTo>
                    <a:pt x="0" y="1236476"/>
                    <a:pt x="1236476" y="0"/>
                    <a:pt x="2761747" y="0"/>
                  </a:cubicBezTo>
                  <a:close/>
                </a:path>
              </a:pathLst>
            </a:custGeom>
          </p:spPr>
        </p:pic>
        <p:grpSp>
          <p:nvGrpSpPr>
            <p:cNvPr id="130" name="组 150"/>
            <p:cNvGrpSpPr/>
            <p:nvPr/>
          </p:nvGrpSpPr>
          <p:grpSpPr>
            <a:xfrm>
              <a:off x="14598" y="7470"/>
              <a:ext cx="1755" cy="1611"/>
              <a:chOff x="9500824" y="1714508"/>
              <a:chExt cx="1191490" cy="1093687"/>
            </a:xfrm>
          </p:grpSpPr>
          <p:grpSp>
            <p:nvGrpSpPr>
              <p:cNvPr id="131" name="组合 135"/>
              <p:cNvGrpSpPr/>
              <p:nvPr/>
            </p:nvGrpSpPr>
            <p:grpSpPr>
              <a:xfrm>
                <a:off x="9500824" y="1714508"/>
                <a:ext cx="1127767" cy="1093687"/>
                <a:chOff x="7611043" y="1707240"/>
                <a:chExt cx="1127767" cy="1093687"/>
              </a:xfrm>
            </p:grpSpPr>
            <p:sp>
              <p:nvSpPr>
                <p:cNvPr id="133" name="任意多边形 131"/>
                <p:cNvSpPr/>
                <p:nvPr/>
              </p:nvSpPr>
              <p:spPr>
                <a:xfrm>
                  <a:off x="7611043" y="1707240"/>
                  <a:ext cx="1127767" cy="1093687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FFFF">
                    <a:alpha val="2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4" name="任意多边形 132"/>
                <p:cNvSpPr/>
                <p:nvPr/>
              </p:nvSpPr>
              <p:spPr>
                <a:xfrm rot="2222314">
                  <a:off x="7677390" y="1742784"/>
                  <a:ext cx="1042082" cy="1010591"/>
                </a:xfrm>
                <a:custGeom>
                  <a:avLst/>
                  <a:gdLst>
                    <a:gd name="connsiteX0" fmla="*/ 23658 w 1042082"/>
                    <a:gd name="connsiteY0" fmla="*/ 340193 h 1010591"/>
                    <a:gd name="connsiteX1" fmla="*/ 292600 w 1042082"/>
                    <a:gd name="connsiteY1" fmla="*/ 973699 h 1010591"/>
                    <a:gd name="connsiteX2" fmla="*/ 1003800 w 1042082"/>
                    <a:gd name="connsiteY2" fmla="*/ 836240 h 1010591"/>
                    <a:gd name="connsiteX3" fmla="*/ 848411 w 1042082"/>
                    <a:gd name="connsiteY3" fmla="*/ 17463 h 1010591"/>
                    <a:gd name="connsiteX4" fmla="*/ 23658 w 1042082"/>
                    <a:gd name="connsiteY4" fmla="*/ 340193 h 1010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082" h="1010591">
                      <a:moveTo>
                        <a:pt x="23658" y="340193"/>
                      </a:moveTo>
                      <a:cubicBezTo>
                        <a:pt x="-68977" y="499566"/>
                        <a:pt x="129243" y="891025"/>
                        <a:pt x="292600" y="973699"/>
                      </a:cubicBezTo>
                      <a:cubicBezTo>
                        <a:pt x="455957" y="1056373"/>
                        <a:pt x="911165" y="995613"/>
                        <a:pt x="1003800" y="836240"/>
                      </a:cubicBezTo>
                      <a:cubicBezTo>
                        <a:pt x="1096435" y="676867"/>
                        <a:pt x="1011768" y="103126"/>
                        <a:pt x="848411" y="17463"/>
                      </a:cubicBezTo>
                      <a:cubicBezTo>
                        <a:pt x="685054" y="-68200"/>
                        <a:pt x="116293" y="180820"/>
                        <a:pt x="23658" y="340193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2" name="文本框 152"/>
              <p:cNvSpPr txBox="1"/>
              <p:nvPr/>
            </p:nvSpPr>
            <p:spPr>
              <a:xfrm>
                <a:off x="9657711" y="2099395"/>
                <a:ext cx="103460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000" b="1" dirty="0">
                    <a:solidFill>
                      <a:schemeClr val="bg1"/>
                    </a:solidFill>
                  </a:rPr>
                  <a:t>低功耗</a:t>
                </a:r>
              </a:p>
            </p:txBody>
          </p:sp>
        </p:grpSp>
      </p:grp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98946" y="46601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pitchFamily="18" charset="-122"/>
                <a:ea typeface="汉仪中宋S" panose="00020600040101010101" pitchFamily="18" charset="-122"/>
              </a:rPr>
              <a:t>市场容量</a:t>
            </a:r>
          </a:p>
        </p:txBody>
      </p:sp>
      <p:sp>
        <p:nvSpPr>
          <p:cNvPr id="10" name="椭圆 9"/>
          <p:cNvSpPr/>
          <p:nvPr/>
        </p:nvSpPr>
        <p:spPr>
          <a:xfrm>
            <a:off x="254001" y="466010"/>
            <a:ext cx="415636" cy="415636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83310" y="595318"/>
            <a:ext cx="157018" cy="15701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60" y="1433830"/>
            <a:ext cx="7197090" cy="43338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66720" y="752475"/>
            <a:ext cx="68465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/>
              <a:t>5</a:t>
            </a:r>
            <a:r>
              <a:rPr lang="zh-CN" altLang="en-US" sz="3200"/>
              <a:t>年市场容量预测图（单位：万元）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769485" y="5935345"/>
            <a:ext cx="2652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百亿级</a:t>
            </a:r>
            <a:r>
              <a:rPr lang="zh-CN" altLang="en-US" sz="2400" dirty="0"/>
              <a:t>的市场</a:t>
            </a:r>
          </a:p>
        </p:txBody>
      </p:sp>
    </p:spTree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19083998513_1_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463,&quot;width&quot;:2026.0000610351562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463.0000305175781,&quot;width&quot;:2026.000061035156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766</Words>
  <Application>Microsoft Macintosh PowerPoint</Application>
  <PresentationFormat>宽屏</PresentationFormat>
  <Paragraphs>113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汉仪中宋S</vt:lpstr>
      <vt:lpstr>Calibri</vt:lpstr>
      <vt:lpstr>宋体</vt:lpstr>
      <vt:lpstr>Arial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微软公司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尹 欢</dc:creator>
  <cp:lastModifiedBy>Microsoft Office User</cp:lastModifiedBy>
  <cp:revision>73</cp:revision>
  <dcterms:created xsi:type="dcterms:W3CDTF">2020-09-29T02:17:00Z</dcterms:created>
  <dcterms:modified xsi:type="dcterms:W3CDTF">2021-05-27T12:13:18Z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KSOTemplateUUID">
    <vt:lpwstr>v1.0_mb_IIJ2MzH2QJVzlk58f5p6aw==</vt:lpwstr>
  </property>
  <property fmtid="{D5CDD505-2E9C-101B-9397-08002B2CF9AE}" pid="4" name="ICV">
    <vt:lpwstr>B279E79CADCC4E5B850754539CDFEA77</vt:lpwstr>
  </property>
</Properties>
</file>

<file path=docProps/thumbnail.jpeg>
</file>